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omfortaa Bold" panose="020B0604020202020204" charset="0"/>
      <p:regular r:id="rId15"/>
    </p:embeddedFont>
    <p:embeddedFont>
      <p:font typeface="Raleway Medium"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7" name="Group 7"/>
          <p:cNvGrpSpPr/>
          <p:nvPr/>
        </p:nvGrpSpPr>
        <p:grpSpPr>
          <a:xfrm>
            <a:off x="7938046" y="3132385"/>
            <a:ext cx="9269909" cy="2571750"/>
            <a:chOff x="0" y="0"/>
            <a:chExt cx="12359878" cy="3429000"/>
          </a:xfrm>
        </p:grpSpPr>
        <p:sp>
          <p:nvSpPr>
            <p:cNvPr id="8" name="Freeform 8"/>
            <p:cNvSpPr/>
            <p:nvPr/>
          </p:nvSpPr>
          <p:spPr>
            <a:xfrm>
              <a:off x="0" y="0"/>
              <a:ext cx="12359878" cy="3429000"/>
            </a:xfrm>
            <a:custGeom>
              <a:avLst/>
              <a:gdLst/>
              <a:ahLst/>
              <a:cxnLst/>
              <a:rect l="l" t="t" r="r" b="b"/>
              <a:pathLst>
                <a:path w="12359878" h="3429000">
                  <a:moveTo>
                    <a:pt x="0" y="0"/>
                  </a:moveTo>
                  <a:lnTo>
                    <a:pt x="12359878" y="0"/>
                  </a:lnTo>
                  <a:lnTo>
                    <a:pt x="12359878" y="3429000"/>
                  </a:lnTo>
                  <a:lnTo>
                    <a:pt x="0" y="3429000"/>
                  </a:lnTo>
                  <a:close/>
                </a:path>
              </a:pathLst>
            </a:custGeom>
            <a:solidFill>
              <a:srgbClr val="000000">
                <a:alpha val="0"/>
              </a:srgbClr>
            </a:solidFill>
          </p:spPr>
        </p:sp>
        <p:sp>
          <p:nvSpPr>
            <p:cNvPr id="9" name="TextBox 9"/>
            <p:cNvSpPr txBox="1"/>
            <p:nvPr/>
          </p:nvSpPr>
          <p:spPr>
            <a:xfrm>
              <a:off x="0" y="-38100"/>
              <a:ext cx="12359878" cy="3467100"/>
            </a:xfrm>
            <a:prstGeom prst="rect">
              <a:avLst/>
            </a:prstGeom>
          </p:spPr>
          <p:txBody>
            <a:bodyPr lIns="0" tIns="0" rIns="0" bIns="0" rtlCol="0" anchor="t"/>
            <a:lstStyle/>
            <a:p>
              <a:pPr algn="l">
                <a:lnSpc>
                  <a:spcPts val="6749"/>
                </a:lnSpc>
              </a:pPr>
              <a:r>
                <a:rPr lang="en-US" sz="5374" b="1">
                  <a:solidFill>
                    <a:srgbClr val="FFE14D"/>
                  </a:solidFill>
                  <a:latin typeface="Comfortaa Bold"/>
                  <a:ea typeface="Comfortaa Bold"/>
                  <a:cs typeface="Comfortaa Bold"/>
                  <a:sym typeface="Comfortaa Bold"/>
                </a:rPr>
                <a:t>Introducing auraVue: The Future of Adaptive Eyewear</a:t>
              </a:r>
            </a:p>
          </p:txBody>
        </p:sp>
      </p:grpSp>
      <p:grpSp>
        <p:nvGrpSpPr>
          <p:cNvPr id="10" name="Group 10"/>
          <p:cNvGrpSpPr/>
          <p:nvPr/>
        </p:nvGrpSpPr>
        <p:grpSpPr>
          <a:xfrm>
            <a:off x="7938046" y="6166991"/>
            <a:ext cx="9269909" cy="987624"/>
            <a:chOff x="0" y="0"/>
            <a:chExt cx="12359878" cy="1316832"/>
          </a:xfrm>
        </p:grpSpPr>
        <p:sp>
          <p:nvSpPr>
            <p:cNvPr id="11" name="Freeform 11"/>
            <p:cNvSpPr/>
            <p:nvPr/>
          </p:nvSpPr>
          <p:spPr>
            <a:xfrm>
              <a:off x="0" y="0"/>
              <a:ext cx="12359878" cy="1316832"/>
            </a:xfrm>
            <a:custGeom>
              <a:avLst/>
              <a:gdLst/>
              <a:ahLst/>
              <a:cxnLst/>
              <a:rect l="l" t="t" r="r" b="b"/>
              <a:pathLst>
                <a:path w="12359878" h="1316832">
                  <a:moveTo>
                    <a:pt x="0" y="0"/>
                  </a:moveTo>
                  <a:lnTo>
                    <a:pt x="12359878" y="0"/>
                  </a:lnTo>
                  <a:lnTo>
                    <a:pt x="12359878" y="1316832"/>
                  </a:lnTo>
                  <a:lnTo>
                    <a:pt x="0" y="1316832"/>
                  </a:lnTo>
                  <a:close/>
                </a:path>
              </a:pathLst>
            </a:custGeom>
            <a:solidFill>
              <a:srgbClr val="000000">
                <a:alpha val="0"/>
              </a:srgbClr>
            </a:solidFill>
          </p:spPr>
        </p:sp>
        <p:sp>
          <p:nvSpPr>
            <p:cNvPr id="12" name="TextBox 12"/>
            <p:cNvSpPr txBox="1"/>
            <p:nvPr/>
          </p:nvSpPr>
          <p:spPr>
            <a:xfrm>
              <a:off x="0" y="-104775"/>
              <a:ext cx="12359878" cy="1421607"/>
            </a:xfrm>
            <a:prstGeom prst="rect">
              <a:avLst/>
            </a:prstGeom>
          </p:spPr>
          <p:txBody>
            <a:bodyPr lIns="0" tIns="0" rIns="0" bIns="0" rtlCol="0" anchor="t"/>
            <a:lstStyle/>
            <a:p>
              <a:pPr algn="l">
                <a:lnSpc>
                  <a:spcPts val="3875"/>
                </a:lnSpc>
              </a:pPr>
              <a:r>
                <a:rPr lang="en-US" sz="2375" b="1">
                  <a:solidFill>
                    <a:srgbClr val="D7D4CC"/>
                  </a:solidFill>
                  <a:latin typeface="Raleway Medium"/>
                  <a:ea typeface="Raleway Medium"/>
                  <a:cs typeface="Raleway Medium"/>
                  <a:sym typeface="Raleway Medium"/>
                </a:rPr>
                <a:t>Welcome to our pitch for auraVue. We're excited to share our vision for the future of adaptive eyewear.</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p:spPr>
        </p:sp>
      </p:grpSp>
      <p:grpSp>
        <p:nvGrpSpPr>
          <p:cNvPr id="6" name="Group 6"/>
          <p:cNvGrpSpPr/>
          <p:nvPr/>
        </p:nvGrpSpPr>
        <p:grpSpPr>
          <a:xfrm>
            <a:off x="1080046" y="2542580"/>
            <a:ext cx="16127909" cy="1714500"/>
            <a:chOff x="0" y="0"/>
            <a:chExt cx="21503878" cy="2286000"/>
          </a:xfrm>
        </p:grpSpPr>
        <p:sp>
          <p:nvSpPr>
            <p:cNvPr id="7" name="Freeform 7"/>
            <p:cNvSpPr/>
            <p:nvPr/>
          </p:nvSpPr>
          <p:spPr>
            <a:xfrm>
              <a:off x="0" y="0"/>
              <a:ext cx="21503878" cy="2286000"/>
            </a:xfrm>
            <a:custGeom>
              <a:avLst/>
              <a:gdLst/>
              <a:ahLst/>
              <a:cxnLst/>
              <a:rect l="l" t="t" r="r" b="b"/>
              <a:pathLst>
                <a:path w="21503878" h="2286000">
                  <a:moveTo>
                    <a:pt x="0" y="0"/>
                  </a:moveTo>
                  <a:lnTo>
                    <a:pt x="21503878" y="0"/>
                  </a:lnTo>
                  <a:lnTo>
                    <a:pt x="21503878" y="2286000"/>
                  </a:lnTo>
                  <a:lnTo>
                    <a:pt x="0" y="2286000"/>
                  </a:lnTo>
                  <a:close/>
                </a:path>
              </a:pathLst>
            </a:custGeom>
            <a:solidFill>
              <a:srgbClr val="000000">
                <a:alpha val="0"/>
              </a:srgbClr>
            </a:solidFill>
          </p:spPr>
        </p:sp>
        <p:sp>
          <p:nvSpPr>
            <p:cNvPr id="8" name="TextBox 8"/>
            <p:cNvSpPr txBox="1"/>
            <p:nvPr/>
          </p:nvSpPr>
          <p:spPr>
            <a:xfrm>
              <a:off x="0" y="-38100"/>
              <a:ext cx="21503878" cy="2324100"/>
            </a:xfrm>
            <a:prstGeom prst="rect">
              <a:avLst/>
            </a:prstGeom>
          </p:spPr>
          <p:txBody>
            <a:bodyPr lIns="0" tIns="0" rIns="0" bIns="0" rtlCol="0" anchor="t"/>
            <a:lstStyle/>
            <a:p>
              <a:pPr algn="l">
                <a:lnSpc>
                  <a:spcPts val="6749"/>
                </a:lnSpc>
              </a:pPr>
              <a:r>
                <a:rPr lang="en-US" sz="5374" b="1">
                  <a:solidFill>
                    <a:srgbClr val="FFE14D"/>
                  </a:solidFill>
                  <a:latin typeface="Comfortaa Bold"/>
                  <a:ea typeface="Comfortaa Bold"/>
                  <a:cs typeface="Comfortaa Bold"/>
                  <a:sym typeface="Comfortaa Bold"/>
                </a:rPr>
                <a:t>The Problem: Challenges of Traditional Sunglasses</a:t>
              </a:r>
            </a:p>
          </p:txBody>
        </p:sp>
      </p:grpSp>
      <p:grpSp>
        <p:nvGrpSpPr>
          <p:cNvPr id="9" name="Group 9"/>
          <p:cNvGrpSpPr/>
          <p:nvPr/>
        </p:nvGrpSpPr>
        <p:grpSpPr>
          <a:xfrm>
            <a:off x="1080046" y="4997649"/>
            <a:ext cx="7687567" cy="1975247"/>
            <a:chOff x="0" y="0"/>
            <a:chExt cx="10250090" cy="2633663"/>
          </a:xfrm>
        </p:grpSpPr>
        <p:sp>
          <p:nvSpPr>
            <p:cNvPr id="10" name="Freeform 10"/>
            <p:cNvSpPr/>
            <p:nvPr/>
          </p:nvSpPr>
          <p:spPr>
            <a:xfrm>
              <a:off x="0" y="0"/>
              <a:ext cx="10250090" cy="2633663"/>
            </a:xfrm>
            <a:custGeom>
              <a:avLst/>
              <a:gdLst/>
              <a:ahLst/>
              <a:cxnLst/>
              <a:rect l="l" t="t" r="r" b="b"/>
              <a:pathLst>
                <a:path w="10250090" h="2633663">
                  <a:moveTo>
                    <a:pt x="0" y="0"/>
                  </a:moveTo>
                  <a:lnTo>
                    <a:pt x="10250090" y="0"/>
                  </a:lnTo>
                  <a:lnTo>
                    <a:pt x="10250090" y="2633663"/>
                  </a:lnTo>
                  <a:lnTo>
                    <a:pt x="0" y="2633663"/>
                  </a:lnTo>
                  <a:close/>
                </a:path>
              </a:pathLst>
            </a:custGeom>
            <a:solidFill>
              <a:srgbClr val="000000">
                <a:alpha val="0"/>
              </a:srgbClr>
            </a:solidFill>
          </p:spPr>
        </p:sp>
        <p:sp>
          <p:nvSpPr>
            <p:cNvPr id="11" name="TextBox 11"/>
            <p:cNvSpPr txBox="1"/>
            <p:nvPr/>
          </p:nvSpPr>
          <p:spPr>
            <a:xfrm>
              <a:off x="0" y="-104775"/>
              <a:ext cx="10250090" cy="2738438"/>
            </a:xfrm>
            <a:prstGeom prst="rect">
              <a:avLst/>
            </a:prstGeom>
          </p:spPr>
          <p:txBody>
            <a:bodyPr lIns="0" tIns="0" rIns="0" bIns="0" rtlCol="0" anchor="t"/>
            <a:lstStyle/>
            <a:p>
              <a:pPr algn="l">
                <a:lnSpc>
                  <a:spcPts val="3875"/>
                </a:lnSpc>
              </a:pPr>
              <a:r>
                <a:rPr lang="en-US" sz="2375" b="1">
                  <a:solidFill>
                    <a:srgbClr val="D7D4CC"/>
                  </a:solidFill>
                  <a:latin typeface="Raleway Medium"/>
                  <a:ea typeface="Raleway Medium"/>
                  <a:cs typeface="Raleway Medium"/>
                  <a:sym typeface="Raleway Medium"/>
                </a:rPr>
                <a:t>Traditional sunglasses often lack adaptability, failing to provide optimal vision in dynamic lighting conditions. This forces users to compromise between functionality and style.</a:t>
              </a:r>
            </a:p>
          </p:txBody>
        </p:sp>
      </p:grpSp>
      <p:grpSp>
        <p:nvGrpSpPr>
          <p:cNvPr id="12" name="Group 12"/>
          <p:cNvGrpSpPr/>
          <p:nvPr/>
        </p:nvGrpSpPr>
        <p:grpSpPr>
          <a:xfrm>
            <a:off x="9529911" y="4997649"/>
            <a:ext cx="7687567" cy="2469059"/>
            <a:chOff x="0" y="0"/>
            <a:chExt cx="10250090" cy="3292078"/>
          </a:xfrm>
        </p:grpSpPr>
        <p:sp>
          <p:nvSpPr>
            <p:cNvPr id="13" name="Freeform 13"/>
            <p:cNvSpPr/>
            <p:nvPr/>
          </p:nvSpPr>
          <p:spPr>
            <a:xfrm>
              <a:off x="0" y="0"/>
              <a:ext cx="10250090" cy="3292079"/>
            </a:xfrm>
            <a:custGeom>
              <a:avLst/>
              <a:gdLst/>
              <a:ahLst/>
              <a:cxnLst/>
              <a:rect l="l" t="t" r="r" b="b"/>
              <a:pathLst>
                <a:path w="10250090" h="3292079">
                  <a:moveTo>
                    <a:pt x="0" y="0"/>
                  </a:moveTo>
                  <a:lnTo>
                    <a:pt x="10250090" y="0"/>
                  </a:lnTo>
                  <a:lnTo>
                    <a:pt x="10250090" y="3292079"/>
                  </a:lnTo>
                  <a:lnTo>
                    <a:pt x="0" y="3292079"/>
                  </a:lnTo>
                  <a:close/>
                </a:path>
              </a:pathLst>
            </a:custGeom>
            <a:solidFill>
              <a:srgbClr val="000000">
                <a:alpha val="0"/>
              </a:srgbClr>
            </a:solidFill>
          </p:spPr>
        </p:sp>
        <p:sp>
          <p:nvSpPr>
            <p:cNvPr id="14" name="TextBox 14"/>
            <p:cNvSpPr txBox="1"/>
            <p:nvPr/>
          </p:nvSpPr>
          <p:spPr>
            <a:xfrm>
              <a:off x="0" y="-104775"/>
              <a:ext cx="10250090" cy="3396853"/>
            </a:xfrm>
            <a:prstGeom prst="rect">
              <a:avLst/>
            </a:prstGeom>
          </p:spPr>
          <p:txBody>
            <a:bodyPr lIns="0" tIns="0" rIns="0" bIns="0" rtlCol="0" anchor="t"/>
            <a:lstStyle/>
            <a:p>
              <a:pPr algn="l">
                <a:lnSpc>
                  <a:spcPts val="3875"/>
                </a:lnSpc>
              </a:pPr>
              <a:r>
                <a:rPr lang="en-US" sz="2375" b="1">
                  <a:solidFill>
                    <a:srgbClr val="D7D4CC"/>
                  </a:solidFill>
                  <a:latin typeface="Raleway Medium"/>
                  <a:ea typeface="Raleway Medium"/>
                  <a:cs typeface="Raleway Medium"/>
                  <a:sym typeface="Raleway Medium"/>
                </a:rPr>
                <a:t>Moreover, the current market lacks stylish and functional sunglasses that seamlessly adapt to changing light conditions. This leaves consumers with a limited choice, sacrificing either performance or aesthetics.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7" name="Group 7"/>
          <p:cNvGrpSpPr/>
          <p:nvPr/>
        </p:nvGrpSpPr>
        <p:grpSpPr>
          <a:xfrm>
            <a:off x="7906941" y="1062930"/>
            <a:ext cx="9332119" cy="1664791"/>
            <a:chOff x="0" y="0"/>
            <a:chExt cx="12442825" cy="2219722"/>
          </a:xfrm>
        </p:grpSpPr>
        <p:sp>
          <p:nvSpPr>
            <p:cNvPr id="8" name="Freeform 8"/>
            <p:cNvSpPr/>
            <p:nvPr/>
          </p:nvSpPr>
          <p:spPr>
            <a:xfrm>
              <a:off x="0" y="0"/>
              <a:ext cx="12442825" cy="2219722"/>
            </a:xfrm>
            <a:custGeom>
              <a:avLst/>
              <a:gdLst/>
              <a:ahLst/>
              <a:cxnLst/>
              <a:rect l="l" t="t" r="r" b="b"/>
              <a:pathLst>
                <a:path w="12442825" h="2219722">
                  <a:moveTo>
                    <a:pt x="0" y="0"/>
                  </a:moveTo>
                  <a:lnTo>
                    <a:pt x="12442825" y="0"/>
                  </a:lnTo>
                  <a:lnTo>
                    <a:pt x="12442825" y="2219722"/>
                  </a:lnTo>
                  <a:lnTo>
                    <a:pt x="0" y="2219722"/>
                  </a:lnTo>
                  <a:close/>
                </a:path>
              </a:pathLst>
            </a:custGeom>
            <a:solidFill>
              <a:srgbClr val="000000">
                <a:alpha val="0"/>
              </a:srgbClr>
            </a:solidFill>
          </p:spPr>
        </p:sp>
        <p:sp>
          <p:nvSpPr>
            <p:cNvPr id="9" name="TextBox 9"/>
            <p:cNvSpPr txBox="1"/>
            <p:nvPr/>
          </p:nvSpPr>
          <p:spPr>
            <a:xfrm>
              <a:off x="0" y="-38100"/>
              <a:ext cx="12442825" cy="2257822"/>
            </a:xfrm>
            <a:prstGeom prst="rect">
              <a:avLst/>
            </a:prstGeom>
          </p:spPr>
          <p:txBody>
            <a:bodyPr lIns="0" tIns="0" rIns="0" bIns="0" rtlCol="0" anchor="t"/>
            <a:lstStyle/>
            <a:p>
              <a:pPr algn="l">
                <a:lnSpc>
                  <a:spcPts val="6500"/>
                </a:lnSpc>
              </a:pPr>
              <a:r>
                <a:rPr lang="en-US" sz="5187" b="1">
                  <a:solidFill>
                    <a:srgbClr val="FFE14D"/>
                  </a:solidFill>
                  <a:latin typeface="Comfortaa Bold"/>
                  <a:ea typeface="Comfortaa Bold"/>
                  <a:cs typeface="Comfortaa Bold"/>
                  <a:sym typeface="Comfortaa Bold"/>
                </a:rPr>
                <a:t>Our Vision: Empowering Modern Lifestyles</a:t>
              </a:r>
            </a:p>
          </p:txBody>
        </p:sp>
      </p:grpSp>
      <p:grpSp>
        <p:nvGrpSpPr>
          <p:cNvPr id="10" name="Group 10"/>
          <p:cNvGrpSpPr/>
          <p:nvPr/>
        </p:nvGrpSpPr>
        <p:grpSpPr>
          <a:xfrm>
            <a:off x="7906941" y="3177182"/>
            <a:ext cx="4516339" cy="3592860"/>
            <a:chOff x="0" y="0"/>
            <a:chExt cx="6021785" cy="4790480"/>
          </a:xfrm>
        </p:grpSpPr>
        <p:sp>
          <p:nvSpPr>
            <p:cNvPr id="11" name="Freeform 11"/>
            <p:cNvSpPr/>
            <p:nvPr/>
          </p:nvSpPr>
          <p:spPr>
            <a:xfrm>
              <a:off x="0" y="0"/>
              <a:ext cx="6021705" cy="4790440"/>
            </a:xfrm>
            <a:custGeom>
              <a:avLst/>
              <a:gdLst/>
              <a:ahLst/>
              <a:cxnLst/>
              <a:rect l="l" t="t" r="r" b="b"/>
              <a:pathLst>
                <a:path w="6021705" h="4790440">
                  <a:moveTo>
                    <a:pt x="0" y="599440"/>
                  </a:moveTo>
                  <a:cubicBezTo>
                    <a:pt x="0" y="268351"/>
                    <a:pt x="268351" y="0"/>
                    <a:pt x="599440" y="0"/>
                  </a:cubicBezTo>
                  <a:lnTo>
                    <a:pt x="5422265" y="0"/>
                  </a:lnTo>
                  <a:cubicBezTo>
                    <a:pt x="5753354" y="0"/>
                    <a:pt x="6021705" y="268351"/>
                    <a:pt x="6021705" y="599440"/>
                  </a:cubicBezTo>
                  <a:lnTo>
                    <a:pt x="6021705" y="4191000"/>
                  </a:lnTo>
                  <a:cubicBezTo>
                    <a:pt x="6021705" y="4522089"/>
                    <a:pt x="5753354" y="4790440"/>
                    <a:pt x="5422265" y="4790440"/>
                  </a:cubicBezTo>
                  <a:lnTo>
                    <a:pt x="599440" y="4790440"/>
                  </a:lnTo>
                  <a:cubicBezTo>
                    <a:pt x="268351" y="4790440"/>
                    <a:pt x="0" y="4522089"/>
                    <a:pt x="0" y="4191000"/>
                  </a:cubicBezTo>
                  <a:close/>
                </a:path>
              </a:pathLst>
            </a:custGeom>
            <a:solidFill>
              <a:srgbClr val="46464A"/>
            </a:solidFill>
          </p:spPr>
        </p:sp>
      </p:grpSp>
      <p:grpSp>
        <p:nvGrpSpPr>
          <p:cNvPr id="12" name="Group 12"/>
          <p:cNvGrpSpPr/>
          <p:nvPr/>
        </p:nvGrpSpPr>
        <p:grpSpPr>
          <a:xfrm>
            <a:off x="8206531" y="3476774"/>
            <a:ext cx="3330179" cy="416272"/>
            <a:chOff x="0" y="0"/>
            <a:chExt cx="4440238" cy="555030"/>
          </a:xfrm>
        </p:grpSpPr>
        <p:sp>
          <p:nvSpPr>
            <p:cNvPr id="13" name="Freeform 13"/>
            <p:cNvSpPr/>
            <p:nvPr/>
          </p:nvSpPr>
          <p:spPr>
            <a:xfrm>
              <a:off x="0" y="0"/>
              <a:ext cx="4440238" cy="555030"/>
            </a:xfrm>
            <a:custGeom>
              <a:avLst/>
              <a:gdLst/>
              <a:ahLst/>
              <a:cxnLst/>
              <a:rect l="l" t="t" r="r" b="b"/>
              <a:pathLst>
                <a:path w="4440238" h="555030">
                  <a:moveTo>
                    <a:pt x="0" y="0"/>
                  </a:moveTo>
                  <a:lnTo>
                    <a:pt x="4440238" y="0"/>
                  </a:lnTo>
                  <a:lnTo>
                    <a:pt x="4440238" y="555030"/>
                  </a:lnTo>
                  <a:lnTo>
                    <a:pt x="0" y="555030"/>
                  </a:lnTo>
                  <a:close/>
                </a:path>
              </a:pathLst>
            </a:custGeom>
            <a:solidFill>
              <a:srgbClr val="000000">
                <a:alpha val="0"/>
              </a:srgbClr>
            </a:solidFill>
          </p:spPr>
        </p:sp>
        <p:sp>
          <p:nvSpPr>
            <p:cNvPr id="14" name="TextBox 14"/>
            <p:cNvSpPr txBox="1"/>
            <p:nvPr/>
          </p:nvSpPr>
          <p:spPr>
            <a:xfrm>
              <a:off x="0" y="-28575"/>
              <a:ext cx="4440238" cy="583605"/>
            </a:xfrm>
            <a:prstGeom prst="rect">
              <a:avLst/>
            </a:prstGeom>
          </p:spPr>
          <p:txBody>
            <a:bodyPr lIns="0" tIns="0" rIns="0" bIns="0" rtlCol="0" anchor="t"/>
            <a:lstStyle/>
            <a:p>
              <a:pPr algn="l">
                <a:lnSpc>
                  <a:spcPts val="3250"/>
                </a:lnSpc>
              </a:pPr>
              <a:r>
                <a:rPr lang="en-US" sz="2562" b="1">
                  <a:solidFill>
                    <a:srgbClr val="D7D4CC"/>
                  </a:solidFill>
                  <a:latin typeface="Comfortaa Bold"/>
                  <a:ea typeface="Comfortaa Bold"/>
                  <a:cs typeface="Comfortaa Bold"/>
                  <a:sym typeface="Comfortaa Bold"/>
                </a:rPr>
                <a:t>Adaptability</a:t>
              </a:r>
            </a:p>
          </p:txBody>
        </p:sp>
      </p:grpSp>
      <p:grpSp>
        <p:nvGrpSpPr>
          <p:cNvPr id="15" name="Group 15"/>
          <p:cNvGrpSpPr/>
          <p:nvPr/>
        </p:nvGrpSpPr>
        <p:grpSpPr>
          <a:xfrm>
            <a:off x="8206531" y="4072830"/>
            <a:ext cx="3917156" cy="2397621"/>
            <a:chOff x="0" y="0"/>
            <a:chExt cx="5222875" cy="3196828"/>
          </a:xfrm>
        </p:grpSpPr>
        <p:sp>
          <p:nvSpPr>
            <p:cNvPr id="16" name="Freeform 16"/>
            <p:cNvSpPr/>
            <p:nvPr/>
          </p:nvSpPr>
          <p:spPr>
            <a:xfrm>
              <a:off x="0" y="0"/>
              <a:ext cx="5222875" cy="3196828"/>
            </a:xfrm>
            <a:custGeom>
              <a:avLst/>
              <a:gdLst/>
              <a:ahLst/>
              <a:cxnLst/>
              <a:rect l="l" t="t" r="r" b="b"/>
              <a:pathLst>
                <a:path w="5222875" h="3196828">
                  <a:moveTo>
                    <a:pt x="0" y="0"/>
                  </a:moveTo>
                  <a:lnTo>
                    <a:pt x="5222875" y="0"/>
                  </a:lnTo>
                  <a:lnTo>
                    <a:pt x="5222875" y="3196828"/>
                  </a:lnTo>
                  <a:lnTo>
                    <a:pt x="0" y="3196828"/>
                  </a:lnTo>
                  <a:close/>
                </a:path>
              </a:pathLst>
            </a:custGeom>
            <a:solidFill>
              <a:srgbClr val="000000">
                <a:alpha val="0"/>
              </a:srgbClr>
            </a:solidFill>
          </p:spPr>
        </p:sp>
        <p:sp>
          <p:nvSpPr>
            <p:cNvPr id="17" name="TextBox 17"/>
            <p:cNvSpPr txBox="1"/>
            <p:nvPr/>
          </p:nvSpPr>
          <p:spPr>
            <a:xfrm>
              <a:off x="0" y="-104775"/>
              <a:ext cx="5222875" cy="3301603"/>
            </a:xfrm>
            <a:prstGeom prst="rect">
              <a:avLst/>
            </a:prstGeom>
          </p:spPr>
          <p:txBody>
            <a:bodyPr lIns="0" tIns="0" rIns="0" bIns="0" rtlCol="0" anchor="t"/>
            <a:lstStyle/>
            <a:p>
              <a:pPr algn="l">
                <a:lnSpc>
                  <a:spcPts val="3750"/>
                </a:lnSpc>
              </a:pPr>
              <a:r>
                <a:rPr lang="en-US" sz="2312" b="1">
                  <a:solidFill>
                    <a:srgbClr val="D7D4CC"/>
                  </a:solidFill>
                  <a:latin typeface="Raleway Medium"/>
                  <a:ea typeface="Raleway Medium"/>
                  <a:cs typeface="Raleway Medium"/>
                  <a:sym typeface="Raleway Medium"/>
                </a:rPr>
                <a:t>auraVue seamlessly adapts to various lighting conditions, providing optimal vision for diverse environments and activities.</a:t>
              </a:r>
            </a:p>
          </p:txBody>
        </p:sp>
      </p:grpSp>
      <p:grpSp>
        <p:nvGrpSpPr>
          <p:cNvPr id="18" name="Group 18"/>
          <p:cNvGrpSpPr/>
          <p:nvPr/>
        </p:nvGrpSpPr>
        <p:grpSpPr>
          <a:xfrm>
            <a:off x="12722870" y="3177182"/>
            <a:ext cx="4516339" cy="3592860"/>
            <a:chOff x="0" y="0"/>
            <a:chExt cx="6021785" cy="4790480"/>
          </a:xfrm>
        </p:grpSpPr>
        <p:sp>
          <p:nvSpPr>
            <p:cNvPr id="19" name="Freeform 19"/>
            <p:cNvSpPr/>
            <p:nvPr/>
          </p:nvSpPr>
          <p:spPr>
            <a:xfrm>
              <a:off x="0" y="0"/>
              <a:ext cx="6021705" cy="4790440"/>
            </a:xfrm>
            <a:custGeom>
              <a:avLst/>
              <a:gdLst/>
              <a:ahLst/>
              <a:cxnLst/>
              <a:rect l="l" t="t" r="r" b="b"/>
              <a:pathLst>
                <a:path w="6021705" h="4790440">
                  <a:moveTo>
                    <a:pt x="0" y="599440"/>
                  </a:moveTo>
                  <a:cubicBezTo>
                    <a:pt x="0" y="268351"/>
                    <a:pt x="268351" y="0"/>
                    <a:pt x="599440" y="0"/>
                  </a:cubicBezTo>
                  <a:lnTo>
                    <a:pt x="5422265" y="0"/>
                  </a:lnTo>
                  <a:cubicBezTo>
                    <a:pt x="5753354" y="0"/>
                    <a:pt x="6021705" y="268351"/>
                    <a:pt x="6021705" y="599440"/>
                  </a:cubicBezTo>
                  <a:lnTo>
                    <a:pt x="6021705" y="4191000"/>
                  </a:lnTo>
                  <a:cubicBezTo>
                    <a:pt x="6021705" y="4522089"/>
                    <a:pt x="5753354" y="4790440"/>
                    <a:pt x="5422265" y="4790440"/>
                  </a:cubicBezTo>
                  <a:lnTo>
                    <a:pt x="599440" y="4790440"/>
                  </a:lnTo>
                  <a:cubicBezTo>
                    <a:pt x="268351" y="4790440"/>
                    <a:pt x="0" y="4522089"/>
                    <a:pt x="0" y="4191000"/>
                  </a:cubicBezTo>
                  <a:close/>
                </a:path>
              </a:pathLst>
            </a:custGeom>
            <a:solidFill>
              <a:srgbClr val="46464A"/>
            </a:solidFill>
          </p:spPr>
        </p:sp>
      </p:grpSp>
      <p:grpSp>
        <p:nvGrpSpPr>
          <p:cNvPr id="20" name="Group 20"/>
          <p:cNvGrpSpPr/>
          <p:nvPr/>
        </p:nvGrpSpPr>
        <p:grpSpPr>
          <a:xfrm>
            <a:off x="13022461" y="3476774"/>
            <a:ext cx="3330179" cy="416272"/>
            <a:chOff x="0" y="0"/>
            <a:chExt cx="4440238" cy="555030"/>
          </a:xfrm>
        </p:grpSpPr>
        <p:sp>
          <p:nvSpPr>
            <p:cNvPr id="21" name="Freeform 21"/>
            <p:cNvSpPr/>
            <p:nvPr/>
          </p:nvSpPr>
          <p:spPr>
            <a:xfrm>
              <a:off x="0" y="0"/>
              <a:ext cx="4440238" cy="555030"/>
            </a:xfrm>
            <a:custGeom>
              <a:avLst/>
              <a:gdLst/>
              <a:ahLst/>
              <a:cxnLst/>
              <a:rect l="l" t="t" r="r" b="b"/>
              <a:pathLst>
                <a:path w="4440238" h="555030">
                  <a:moveTo>
                    <a:pt x="0" y="0"/>
                  </a:moveTo>
                  <a:lnTo>
                    <a:pt x="4440238" y="0"/>
                  </a:lnTo>
                  <a:lnTo>
                    <a:pt x="4440238" y="555030"/>
                  </a:lnTo>
                  <a:lnTo>
                    <a:pt x="0" y="555030"/>
                  </a:lnTo>
                  <a:close/>
                </a:path>
              </a:pathLst>
            </a:custGeom>
            <a:solidFill>
              <a:srgbClr val="000000">
                <a:alpha val="0"/>
              </a:srgbClr>
            </a:solidFill>
          </p:spPr>
        </p:sp>
        <p:sp>
          <p:nvSpPr>
            <p:cNvPr id="22" name="TextBox 22"/>
            <p:cNvSpPr txBox="1"/>
            <p:nvPr/>
          </p:nvSpPr>
          <p:spPr>
            <a:xfrm>
              <a:off x="0" y="-28575"/>
              <a:ext cx="4440238" cy="583605"/>
            </a:xfrm>
            <a:prstGeom prst="rect">
              <a:avLst/>
            </a:prstGeom>
          </p:spPr>
          <p:txBody>
            <a:bodyPr lIns="0" tIns="0" rIns="0" bIns="0" rtlCol="0" anchor="t"/>
            <a:lstStyle/>
            <a:p>
              <a:pPr algn="l">
                <a:lnSpc>
                  <a:spcPts val="3250"/>
                </a:lnSpc>
              </a:pPr>
              <a:r>
                <a:rPr lang="en-US" sz="2562" b="1">
                  <a:solidFill>
                    <a:srgbClr val="D7D4CC"/>
                  </a:solidFill>
                  <a:latin typeface="Comfortaa Bold"/>
                  <a:ea typeface="Comfortaa Bold"/>
                  <a:cs typeface="Comfortaa Bold"/>
                  <a:sym typeface="Comfortaa Bold"/>
                </a:rPr>
                <a:t>Style</a:t>
              </a:r>
            </a:p>
          </p:txBody>
        </p:sp>
      </p:grpSp>
      <p:grpSp>
        <p:nvGrpSpPr>
          <p:cNvPr id="23" name="Group 23"/>
          <p:cNvGrpSpPr/>
          <p:nvPr/>
        </p:nvGrpSpPr>
        <p:grpSpPr>
          <a:xfrm>
            <a:off x="13022461" y="4072830"/>
            <a:ext cx="3917156" cy="2397621"/>
            <a:chOff x="0" y="0"/>
            <a:chExt cx="5222875" cy="3196828"/>
          </a:xfrm>
        </p:grpSpPr>
        <p:sp>
          <p:nvSpPr>
            <p:cNvPr id="24" name="Freeform 24"/>
            <p:cNvSpPr/>
            <p:nvPr/>
          </p:nvSpPr>
          <p:spPr>
            <a:xfrm>
              <a:off x="0" y="0"/>
              <a:ext cx="5222875" cy="3196828"/>
            </a:xfrm>
            <a:custGeom>
              <a:avLst/>
              <a:gdLst/>
              <a:ahLst/>
              <a:cxnLst/>
              <a:rect l="l" t="t" r="r" b="b"/>
              <a:pathLst>
                <a:path w="5222875" h="3196828">
                  <a:moveTo>
                    <a:pt x="0" y="0"/>
                  </a:moveTo>
                  <a:lnTo>
                    <a:pt x="5222875" y="0"/>
                  </a:lnTo>
                  <a:lnTo>
                    <a:pt x="5222875" y="3196828"/>
                  </a:lnTo>
                  <a:lnTo>
                    <a:pt x="0" y="3196828"/>
                  </a:lnTo>
                  <a:close/>
                </a:path>
              </a:pathLst>
            </a:custGeom>
            <a:solidFill>
              <a:srgbClr val="000000">
                <a:alpha val="0"/>
              </a:srgbClr>
            </a:solidFill>
          </p:spPr>
        </p:sp>
        <p:sp>
          <p:nvSpPr>
            <p:cNvPr id="25" name="TextBox 25"/>
            <p:cNvSpPr txBox="1"/>
            <p:nvPr/>
          </p:nvSpPr>
          <p:spPr>
            <a:xfrm>
              <a:off x="0" y="-104775"/>
              <a:ext cx="5222875" cy="3301603"/>
            </a:xfrm>
            <a:prstGeom prst="rect">
              <a:avLst/>
            </a:prstGeom>
          </p:spPr>
          <p:txBody>
            <a:bodyPr lIns="0" tIns="0" rIns="0" bIns="0" rtlCol="0" anchor="t"/>
            <a:lstStyle/>
            <a:p>
              <a:pPr algn="l">
                <a:lnSpc>
                  <a:spcPts val="3750"/>
                </a:lnSpc>
              </a:pPr>
              <a:r>
                <a:rPr lang="en-US" sz="2312" b="1">
                  <a:solidFill>
                    <a:srgbClr val="D7D4CC"/>
                  </a:solidFill>
                  <a:latin typeface="Raleway Medium"/>
                  <a:ea typeface="Raleway Medium"/>
                  <a:cs typeface="Raleway Medium"/>
                  <a:sym typeface="Raleway Medium"/>
                </a:rPr>
                <a:t>Our sleek and modern designs offer a wide range of styles to suit different preferences and personalities.</a:t>
              </a:r>
            </a:p>
          </p:txBody>
        </p:sp>
      </p:grpSp>
      <p:grpSp>
        <p:nvGrpSpPr>
          <p:cNvPr id="26" name="Group 26"/>
          <p:cNvGrpSpPr/>
          <p:nvPr/>
        </p:nvGrpSpPr>
        <p:grpSpPr>
          <a:xfrm>
            <a:off x="7906941" y="7069634"/>
            <a:ext cx="9332119" cy="2154287"/>
            <a:chOff x="0" y="0"/>
            <a:chExt cx="12442825" cy="2872383"/>
          </a:xfrm>
        </p:grpSpPr>
        <p:sp>
          <p:nvSpPr>
            <p:cNvPr id="27" name="Freeform 27"/>
            <p:cNvSpPr/>
            <p:nvPr/>
          </p:nvSpPr>
          <p:spPr>
            <a:xfrm>
              <a:off x="0" y="0"/>
              <a:ext cx="12442825" cy="2872359"/>
            </a:xfrm>
            <a:custGeom>
              <a:avLst/>
              <a:gdLst/>
              <a:ahLst/>
              <a:cxnLst/>
              <a:rect l="l" t="t" r="r" b="b"/>
              <a:pathLst>
                <a:path w="12442825" h="2872359">
                  <a:moveTo>
                    <a:pt x="0" y="599440"/>
                  </a:moveTo>
                  <a:cubicBezTo>
                    <a:pt x="0" y="268351"/>
                    <a:pt x="268351" y="0"/>
                    <a:pt x="599440" y="0"/>
                  </a:cubicBezTo>
                  <a:lnTo>
                    <a:pt x="11843385" y="0"/>
                  </a:lnTo>
                  <a:cubicBezTo>
                    <a:pt x="12174474" y="0"/>
                    <a:pt x="12442825" y="268351"/>
                    <a:pt x="12442825" y="599440"/>
                  </a:cubicBezTo>
                  <a:lnTo>
                    <a:pt x="12442825" y="2272919"/>
                  </a:lnTo>
                  <a:cubicBezTo>
                    <a:pt x="12442825" y="2604008"/>
                    <a:pt x="12174474" y="2872359"/>
                    <a:pt x="11843385" y="2872359"/>
                  </a:cubicBezTo>
                  <a:lnTo>
                    <a:pt x="599440" y="2872359"/>
                  </a:lnTo>
                  <a:cubicBezTo>
                    <a:pt x="268351" y="2872359"/>
                    <a:pt x="0" y="2604008"/>
                    <a:pt x="0" y="2272919"/>
                  </a:cubicBezTo>
                  <a:close/>
                </a:path>
              </a:pathLst>
            </a:custGeom>
            <a:solidFill>
              <a:srgbClr val="46464A"/>
            </a:solidFill>
          </p:spPr>
        </p:sp>
      </p:grpSp>
      <p:grpSp>
        <p:nvGrpSpPr>
          <p:cNvPr id="28" name="Group 28"/>
          <p:cNvGrpSpPr/>
          <p:nvPr/>
        </p:nvGrpSpPr>
        <p:grpSpPr>
          <a:xfrm>
            <a:off x="8206531" y="7369225"/>
            <a:ext cx="3330179" cy="416273"/>
            <a:chOff x="0" y="0"/>
            <a:chExt cx="4440238" cy="555030"/>
          </a:xfrm>
        </p:grpSpPr>
        <p:sp>
          <p:nvSpPr>
            <p:cNvPr id="29" name="Freeform 29"/>
            <p:cNvSpPr/>
            <p:nvPr/>
          </p:nvSpPr>
          <p:spPr>
            <a:xfrm>
              <a:off x="0" y="0"/>
              <a:ext cx="4440238" cy="555030"/>
            </a:xfrm>
            <a:custGeom>
              <a:avLst/>
              <a:gdLst/>
              <a:ahLst/>
              <a:cxnLst/>
              <a:rect l="l" t="t" r="r" b="b"/>
              <a:pathLst>
                <a:path w="4440238" h="555030">
                  <a:moveTo>
                    <a:pt x="0" y="0"/>
                  </a:moveTo>
                  <a:lnTo>
                    <a:pt x="4440238" y="0"/>
                  </a:lnTo>
                  <a:lnTo>
                    <a:pt x="4440238" y="555030"/>
                  </a:lnTo>
                  <a:lnTo>
                    <a:pt x="0" y="555030"/>
                  </a:lnTo>
                  <a:close/>
                </a:path>
              </a:pathLst>
            </a:custGeom>
            <a:solidFill>
              <a:srgbClr val="000000">
                <a:alpha val="0"/>
              </a:srgbClr>
            </a:solidFill>
          </p:spPr>
        </p:sp>
        <p:sp>
          <p:nvSpPr>
            <p:cNvPr id="30" name="TextBox 30"/>
            <p:cNvSpPr txBox="1"/>
            <p:nvPr/>
          </p:nvSpPr>
          <p:spPr>
            <a:xfrm>
              <a:off x="0" y="-28575"/>
              <a:ext cx="4440238" cy="583605"/>
            </a:xfrm>
            <a:prstGeom prst="rect">
              <a:avLst/>
            </a:prstGeom>
          </p:spPr>
          <p:txBody>
            <a:bodyPr lIns="0" tIns="0" rIns="0" bIns="0" rtlCol="0" anchor="t"/>
            <a:lstStyle/>
            <a:p>
              <a:pPr algn="l">
                <a:lnSpc>
                  <a:spcPts val="3250"/>
                </a:lnSpc>
              </a:pPr>
              <a:r>
                <a:rPr lang="en-US" sz="2562" b="1">
                  <a:solidFill>
                    <a:srgbClr val="D7D4CC"/>
                  </a:solidFill>
                  <a:latin typeface="Comfortaa Bold"/>
                  <a:ea typeface="Comfortaa Bold"/>
                  <a:cs typeface="Comfortaa Bold"/>
                  <a:sym typeface="Comfortaa Bold"/>
                </a:rPr>
                <a:t>Convenience</a:t>
              </a:r>
            </a:p>
          </p:txBody>
        </p:sp>
      </p:grpSp>
      <p:grpSp>
        <p:nvGrpSpPr>
          <p:cNvPr id="31" name="Group 31"/>
          <p:cNvGrpSpPr/>
          <p:nvPr/>
        </p:nvGrpSpPr>
        <p:grpSpPr>
          <a:xfrm>
            <a:off x="8206531" y="7965281"/>
            <a:ext cx="8732936" cy="959049"/>
            <a:chOff x="0" y="0"/>
            <a:chExt cx="11643915" cy="1278732"/>
          </a:xfrm>
        </p:grpSpPr>
        <p:sp>
          <p:nvSpPr>
            <p:cNvPr id="32" name="Freeform 32"/>
            <p:cNvSpPr/>
            <p:nvPr/>
          </p:nvSpPr>
          <p:spPr>
            <a:xfrm>
              <a:off x="0" y="0"/>
              <a:ext cx="11643915" cy="1278732"/>
            </a:xfrm>
            <a:custGeom>
              <a:avLst/>
              <a:gdLst/>
              <a:ahLst/>
              <a:cxnLst/>
              <a:rect l="l" t="t" r="r" b="b"/>
              <a:pathLst>
                <a:path w="11643915" h="1278732">
                  <a:moveTo>
                    <a:pt x="0" y="0"/>
                  </a:moveTo>
                  <a:lnTo>
                    <a:pt x="11643915" y="0"/>
                  </a:lnTo>
                  <a:lnTo>
                    <a:pt x="11643915" y="1278732"/>
                  </a:lnTo>
                  <a:lnTo>
                    <a:pt x="0" y="1278732"/>
                  </a:lnTo>
                  <a:close/>
                </a:path>
              </a:pathLst>
            </a:custGeom>
            <a:solidFill>
              <a:srgbClr val="000000">
                <a:alpha val="0"/>
              </a:srgbClr>
            </a:solidFill>
          </p:spPr>
        </p:sp>
        <p:sp>
          <p:nvSpPr>
            <p:cNvPr id="33" name="TextBox 33"/>
            <p:cNvSpPr txBox="1"/>
            <p:nvPr/>
          </p:nvSpPr>
          <p:spPr>
            <a:xfrm>
              <a:off x="0" y="-104775"/>
              <a:ext cx="11643915" cy="1383507"/>
            </a:xfrm>
            <a:prstGeom prst="rect">
              <a:avLst/>
            </a:prstGeom>
          </p:spPr>
          <p:txBody>
            <a:bodyPr lIns="0" tIns="0" rIns="0" bIns="0" rtlCol="0" anchor="t"/>
            <a:lstStyle/>
            <a:p>
              <a:pPr algn="l">
                <a:lnSpc>
                  <a:spcPts val="3750"/>
                </a:lnSpc>
              </a:pPr>
              <a:r>
                <a:rPr lang="en-US" sz="2312" b="1">
                  <a:solidFill>
                    <a:srgbClr val="D7D4CC"/>
                  </a:solidFill>
                  <a:latin typeface="Raleway Medium"/>
                  <a:ea typeface="Raleway Medium"/>
                  <a:cs typeface="Raleway Medium"/>
                  <a:sym typeface="Raleway Medium"/>
                </a:rPr>
                <a:t>auraVue is user-friendly, eliminating the need for manual adjustments or multiple pairs of sunglasses.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p:spPr>
        </p:sp>
      </p:grpSp>
      <p:sp>
        <p:nvSpPr>
          <p:cNvPr id="6" name="Freeform 6" descr="preencoded.png"/>
          <p:cNvSpPr/>
          <p:nvPr/>
        </p:nvSpPr>
        <p:spPr>
          <a:xfrm>
            <a:off x="0" y="0"/>
            <a:ext cx="18288000" cy="3349377"/>
          </a:xfrm>
          <a:custGeom>
            <a:avLst/>
            <a:gdLst/>
            <a:ahLst/>
            <a:cxnLst/>
            <a:rect l="l" t="t" r="r" b="b"/>
            <a:pathLst>
              <a:path w="18288000" h="3349377">
                <a:moveTo>
                  <a:pt x="0" y="0"/>
                </a:moveTo>
                <a:lnTo>
                  <a:pt x="18288000" y="0"/>
                </a:lnTo>
                <a:lnTo>
                  <a:pt x="18288000" y="3349377"/>
                </a:lnTo>
                <a:lnTo>
                  <a:pt x="0" y="3349377"/>
                </a:lnTo>
                <a:lnTo>
                  <a:pt x="0" y="0"/>
                </a:lnTo>
                <a:close/>
              </a:path>
            </a:pathLst>
          </a:custGeom>
          <a:blipFill>
            <a:blip r:embed="rId3"/>
            <a:stretch>
              <a:fillRect t="-51" b="-51"/>
            </a:stretch>
          </a:blipFill>
        </p:spPr>
      </p:sp>
      <p:grpSp>
        <p:nvGrpSpPr>
          <p:cNvPr id="7" name="Group 7"/>
          <p:cNvGrpSpPr/>
          <p:nvPr/>
        </p:nvGrpSpPr>
        <p:grpSpPr>
          <a:xfrm>
            <a:off x="937766" y="4252169"/>
            <a:ext cx="15397056" cy="1043583"/>
            <a:chOff x="0" y="0"/>
            <a:chExt cx="20529407" cy="1391444"/>
          </a:xfrm>
        </p:grpSpPr>
        <p:sp>
          <p:nvSpPr>
            <p:cNvPr id="8" name="Freeform 8"/>
            <p:cNvSpPr/>
            <p:nvPr/>
          </p:nvSpPr>
          <p:spPr>
            <a:xfrm>
              <a:off x="0" y="0"/>
              <a:ext cx="20529407" cy="1391444"/>
            </a:xfrm>
            <a:custGeom>
              <a:avLst/>
              <a:gdLst/>
              <a:ahLst/>
              <a:cxnLst/>
              <a:rect l="l" t="t" r="r" b="b"/>
              <a:pathLst>
                <a:path w="20529407" h="1391444">
                  <a:moveTo>
                    <a:pt x="0" y="0"/>
                  </a:moveTo>
                  <a:lnTo>
                    <a:pt x="20529407" y="0"/>
                  </a:lnTo>
                  <a:lnTo>
                    <a:pt x="20529407" y="1391444"/>
                  </a:lnTo>
                  <a:lnTo>
                    <a:pt x="0" y="1391444"/>
                  </a:lnTo>
                  <a:close/>
                </a:path>
              </a:pathLst>
            </a:custGeom>
            <a:solidFill>
              <a:srgbClr val="000000">
                <a:alpha val="0"/>
              </a:srgbClr>
            </a:solidFill>
          </p:spPr>
        </p:sp>
        <p:sp>
          <p:nvSpPr>
            <p:cNvPr id="9" name="TextBox 9"/>
            <p:cNvSpPr txBox="1"/>
            <p:nvPr/>
          </p:nvSpPr>
          <p:spPr>
            <a:xfrm>
              <a:off x="0" y="-38100"/>
              <a:ext cx="20529407" cy="1429544"/>
            </a:xfrm>
            <a:prstGeom prst="rect">
              <a:avLst/>
            </a:prstGeom>
          </p:spPr>
          <p:txBody>
            <a:bodyPr lIns="0" tIns="0" rIns="0" bIns="0" rtlCol="0" anchor="t"/>
            <a:lstStyle/>
            <a:p>
              <a:pPr algn="l">
                <a:lnSpc>
                  <a:spcPts val="5812"/>
                </a:lnSpc>
              </a:pPr>
              <a:r>
                <a:rPr lang="en-US" sz="4687" b="1">
                  <a:solidFill>
                    <a:srgbClr val="FFE14D"/>
                  </a:solidFill>
                  <a:latin typeface="Comfortaa Bold"/>
                  <a:ea typeface="Comfortaa Bold"/>
                  <a:cs typeface="Comfortaa Bold"/>
                  <a:sym typeface="Comfortaa Bold"/>
                </a:rPr>
                <a:t>Our Solution: Stylish, Tech-Enabled Sunglasses</a:t>
              </a:r>
            </a:p>
          </p:txBody>
        </p:sp>
      </p:grpSp>
      <p:sp>
        <p:nvSpPr>
          <p:cNvPr id="10" name="Freeform 10" descr="preencoded.png"/>
          <p:cNvSpPr/>
          <p:nvPr/>
        </p:nvSpPr>
        <p:spPr>
          <a:xfrm>
            <a:off x="937766" y="5398294"/>
            <a:ext cx="669875" cy="669875"/>
          </a:xfrm>
          <a:custGeom>
            <a:avLst/>
            <a:gdLst/>
            <a:ahLst/>
            <a:cxnLst/>
            <a:rect l="l" t="t" r="r" b="b"/>
            <a:pathLst>
              <a:path w="669875" h="669875">
                <a:moveTo>
                  <a:pt x="0" y="0"/>
                </a:moveTo>
                <a:lnTo>
                  <a:pt x="669875" y="0"/>
                </a:lnTo>
                <a:lnTo>
                  <a:pt x="669875" y="669875"/>
                </a:lnTo>
                <a:lnTo>
                  <a:pt x="0" y="669875"/>
                </a:lnTo>
                <a:lnTo>
                  <a:pt x="0" y="0"/>
                </a:lnTo>
                <a:close/>
              </a:path>
            </a:pathLst>
          </a:custGeom>
          <a:blipFill>
            <a:blip r:embed="rId4"/>
            <a:stretch>
              <a:fillRect/>
            </a:stretch>
          </a:blipFill>
        </p:spPr>
      </p:sp>
      <p:grpSp>
        <p:nvGrpSpPr>
          <p:cNvPr id="11" name="Group 11"/>
          <p:cNvGrpSpPr/>
          <p:nvPr/>
        </p:nvGrpSpPr>
        <p:grpSpPr>
          <a:xfrm>
            <a:off x="937766" y="6336060"/>
            <a:ext cx="3801666" cy="744141"/>
            <a:chOff x="0" y="0"/>
            <a:chExt cx="5068888" cy="992188"/>
          </a:xfrm>
        </p:grpSpPr>
        <p:sp>
          <p:nvSpPr>
            <p:cNvPr id="12" name="Freeform 12"/>
            <p:cNvSpPr/>
            <p:nvPr/>
          </p:nvSpPr>
          <p:spPr>
            <a:xfrm>
              <a:off x="0" y="0"/>
              <a:ext cx="5068888" cy="992188"/>
            </a:xfrm>
            <a:custGeom>
              <a:avLst/>
              <a:gdLst/>
              <a:ahLst/>
              <a:cxnLst/>
              <a:rect l="l" t="t" r="r" b="b"/>
              <a:pathLst>
                <a:path w="5068888" h="992188">
                  <a:moveTo>
                    <a:pt x="0" y="0"/>
                  </a:moveTo>
                  <a:lnTo>
                    <a:pt x="5068888" y="0"/>
                  </a:lnTo>
                  <a:lnTo>
                    <a:pt x="5068888" y="992188"/>
                  </a:lnTo>
                  <a:lnTo>
                    <a:pt x="0" y="992188"/>
                  </a:lnTo>
                  <a:close/>
                </a:path>
              </a:pathLst>
            </a:custGeom>
            <a:solidFill>
              <a:srgbClr val="000000">
                <a:alpha val="0"/>
              </a:srgbClr>
            </a:solidFill>
          </p:spPr>
        </p:sp>
        <p:sp>
          <p:nvSpPr>
            <p:cNvPr id="13" name="TextBox 13"/>
            <p:cNvSpPr txBox="1"/>
            <p:nvPr/>
          </p:nvSpPr>
          <p:spPr>
            <a:xfrm>
              <a:off x="0" y="-19050"/>
              <a:ext cx="5068888" cy="1011238"/>
            </a:xfrm>
            <a:prstGeom prst="rect">
              <a:avLst/>
            </a:prstGeom>
          </p:spPr>
          <p:txBody>
            <a:bodyPr lIns="0" tIns="0" rIns="0" bIns="0" rtlCol="0" anchor="t"/>
            <a:lstStyle/>
            <a:p>
              <a:pPr algn="l">
                <a:lnSpc>
                  <a:spcPts val="2875"/>
                </a:lnSpc>
              </a:pPr>
              <a:r>
                <a:rPr lang="en-US" sz="2312" b="1">
                  <a:solidFill>
                    <a:srgbClr val="D7D4CC"/>
                  </a:solidFill>
                  <a:latin typeface="Comfortaa Bold"/>
                  <a:ea typeface="Comfortaa Bold"/>
                  <a:cs typeface="Comfortaa Bold"/>
                  <a:sym typeface="Comfortaa Bold"/>
                </a:rPr>
                <a:t>Adaptive Lens Technology</a:t>
              </a:r>
            </a:p>
          </p:txBody>
        </p:sp>
      </p:grpSp>
      <p:grpSp>
        <p:nvGrpSpPr>
          <p:cNvPr id="14" name="Group 14"/>
          <p:cNvGrpSpPr/>
          <p:nvPr/>
        </p:nvGrpSpPr>
        <p:grpSpPr>
          <a:xfrm>
            <a:off x="937766" y="7240935"/>
            <a:ext cx="3801666" cy="2143125"/>
            <a:chOff x="0" y="0"/>
            <a:chExt cx="5068888" cy="2857500"/>
          </a:xfrm>
        </p:grpSpPr>
        <p:sp>
          <p:nvSpPr>
            <p:cNvPr id="15" name="Freeform 15"/>
            <p:cNvSpPr/>
            <p:nvPr/>
          </p:nvSpPr>
          <p:spPr>
            <a:xfrm>
              <a:off x="0" y="0"/>
              <a:ext cx="5068888" cy="2857500"/>
            </a:xfrm>
            <a:custGeom>
              <a:avLst/>
              <a:gdLst/>
              <a:ahLst/>
              <a:cxnLst/>
              <a:rect l="l" t="t" r="r" b="b"/>
              <a:pathLst>
                <a:path w="5068888" h="2857500">
                  <a:moveTo>
                    <a:pt x="0" y="0"/>
                  </a:moveTo>
                  <a:lnTo>
                    <a:pt x="5068888" y="0"/>
                  </a:lnTo>
                  <a:lnTo>
                    <a:pt x="5068888" y="2857500"/>
                  </a:lnTo>
                  <a:lnTo>
                    <a:pt x="0" y="2857500"/>
                  </a:lnTo>
                  <a:close/>
                </a:path>
              </a:pathLst>
            </a:custGeom>
            <a:solidFill>
              <a:srgbClr val="000000">
                <a:alpha val="0"/>
              </a:srgbClr>
            </a:solidFill>
          </p:spPr>
        </p:sp>
        <p:sp>
          <p:nvSpPr>
            <p:cNvPr id="16" name="TextBox 16"/>
            <p:cNvSpPr txBox="1"/>
            <p:nvPr/>
          </p:nvSpPr>
          <p:spPr>
            <a:xfrm>
              <a:off x="0" y="-95250"/>
              <a:ext cx="5068888" cy="2952750"/>
            </a:xfrm>
            <a:prstGeom prst="rect">
              <a:avLst/>
            </a:prstGeom>
          </p:spPr>
          <p:txBody>
            <a:bodyPr lIns="0" tIns="0" rIns="0" bIns="0" rtlCol="0" anchor="t"/>
            <a:lstStyle/>
            <a:p>
              <a:pPr algn="l">
                <a:lnSpc>
                  <a:spcPts val="3374"/>
                </a:lnSpc>
              </a:pPr>
              <a:r>
                <a:rPr lang="en-US" sz="2062" b="1">
                  <a:solidFill>
                    <a:srgbClr val="D7D4CC"/>
                  </a:solidFill>
                  <a:latin typeface="Raleway Medium"/>
                  <a:ea typeface="Raleway Medium"/>
                  <a:cs typeface="Raleway Medium"/>
                  <a:sym typeface="Raleway Medium"/>
                </a:rPr>
                <a:t>Our proprietary adaptive lens technology automatically adjusts to varying light conditions, ensuring optimal vision in any environment.</a:t>
              </a:r>
            </a:p>
          </p:txBody>
        </p:sp>
      </p:grpSp>
      <p:sp>
        <p:nvSpPr>
          <p:cNvPr id="17" name="Freeform 17" descr="preencoded.png"/>
          <p:cNvSpPr/>
          <p:nvPr/>
        </p:nvSpPr>
        <p:spPr>
          <a:xfrm>
            <a:off x="5141267" y="5398294"/>
            <a:ext cx="669875" cy="669875"/>
          </a:xfrm>
          <a:custGeom>
            <a:avLst/>
            <a:gdLst/>
            <a:ahLst/>
            <a:cxnLst/>
            <a:rect l="l" t="t" r="r" b="b"/>
            <a:pathLst>
              <a:path w="669875" h="669875">
                <a:moveTo>
                  <a:pt x="0" y="0"/>
                </a:moveTo>
                <a:lnTo>
                  <a:pt x="669875" y="0"/>
                </a:lnTo>
                <a:lnTo>
                  <a:pt x="669875" y="669875"/>
                </a:lnTo>
                <a:lnTo>
                  <a:pt x="0" y="669875"/>
                </a:lnTo>
                <a:lnTo>
                  <a:pt x="0" y="0"/>
                </a:lnTo>
                <a:close/>
              </a:path>
            </a:pathLst>
          </a:custGeom>
          <a:blipFill>
            <a:blip r:embed="rId5"/>
            <a:stretch>
              <a:fillRect/>
            </a:stretch>
          </a:blipFill>
        </p:spPr>
      </p:sp>
      <p:grpSp>
        <p:nvGrpSpPr>
          <p:cNvPr id="18" name="Group 18"/>
          <p:cNvGrpSpPr/>
          <p:nvPr/>
        </p:nvGrpSpPr>
        <p:grpSpPr>
          <a:xfrm>
            <a:off x="5141267" y="6336060"/>
            <a:ext cx="3200400" cy="372070"/>
            <a:chOff x="0" y="0"/>
            <a:chExt cx="4267200" cy="496093"/>
          </a:xfrm>
        </p:grpSpPr>
        <p:sp>
          <p:nvSpPr>
            <p:cNvPr id="19" name="Freeform 19"/>
            <p:cNvSpPr/>
            <p:nvPr/>
          </p:nvSpPr>
          <p:spPr>
            <a:xfrm>
              <a:off x="0" y="0"/>
              <a:ext cx="4267200" cy="496093"/>
            </a:xfrm>
            <a:custGeom>
              <a:avLst/>
              <a:gdLst/>
              <a:ahLst/>
              <a:cxnLst/>
              <a:rect l="l" t="t" r="r" b="b"/>
              <a:pathLst>
                <a:path w="4267200" h="496093">
                  <a:moveTo>
                    <a:pt x="0" y="0"/>
                  </a:moveTo>
                  <a:lnTo>
                    <a:pt x="4267200" y="0"/>
                  </a:lnTo>
                  <a:lnTo>
                    <a:pt x="4267200" y="496093"/>
                  </a:lnTo>
                  <a:lnTo>
                    <a:pt x="0" y="496093"/>
                  </a:lnTo>
                  <a:close/>
                </a:path>
              </a:pathLst>
            </a:custGeom>
            <a:solidFill>
              <a:srgbClr val="000000">
                <a:alpha val="0"/>
              </a:srgbClr>
            </a:solidFill>
          </p:spPr>
        </p:sp>
        <p:sp>
          <p:nvSpPr>
            <p:cNvPr id="20" name="TextBox 20"/>
            <p:cNvSpPr txBox="1"/>
            <p:nvPr/>
          </p:nvSpPr>
          <p:spPr>
            <a:xfrm>
              <a:off x="0" y="-19050"/>
              <a:ext cx="4267200" cy="515143"/>
            </a:xfrm>
            <a:prstGeom prst="rect">
              <a:avLst/>
            </a:prstGeom>
          </p:spPr>
          <p:txBody>
            <a:bodyPr lIns="0" tIns="0" rIns="0" bIns="0" rtlCol="0" anchor="t"/>
            <a:lstStyle/>
            <a:p>
              <a:pPr algn="l">
                <a:lnSpc>
                  <a:spcPts val="2875"/>
                </a:lnSpc>
              </a:pPr>
              <a:r>
                <a:rPr lang="en-US" sz="2312" b="1">
                  <a:solidFill>
                    <a:srgbClr val="D7D4CC"/>
                  </a:solidFill>
                  <a:latin typeface="Comfortaa Bold"/>
                  <a:ea typeface="Comfortaa Bold"/>
                  <a:cs typeface="Comfortaa Bold"/>
                  <a:sym typeface="Comfortaa Bold"/>
                </a:rPr>
                <a:t>Long-lasting Battery</a:t>
              </a:r>
            </a:p>
          </p:txBody>
        </p:sp>
      </p:grpSp>
      <p:grpSp>
        <p:nvGrpSpPr>
          <p:cNvPr id="21" name="Group 21"/>
          <p:cNvGrpSpPr/>
          <p:nvPr/>
        </p:nvGrpSpPr>
        <p:grpSpPr>
          <a:xfrm>
            <a:off x="5141267" y="6868865"/>
            <a:ext cx="3801815" cy="2143125"/>
            <a:chOff x="0" y="0"/>
            <a:chExt cx="5069087" cy="2857500"/>
          </a:xfrm>
        </p:grpSpPr>
        <p:sp>
          <p:nvSpPr>
            <p:cNvPr id="22" name="Freeform 22"/>
            <p:cNvSpPr/>
            <p:nvPr/>
          </p:nvSpPr>
          <p:spPr>
            <a:xfrm>
              <a:off x="0" y="0"/>
              <a:ext cx="5069087" cy="2857500"/>
            </a:xfrm>
            <a:custGeom>
              <a:avLst/>
              <a:gdLst/>
              <a:ahLst/>
              <a:cxnLst/>
              <a:rect l="l" t="t" r="r" b="b"/>
              <a:pathLst>
                <a:path w="5069087" h="2857500">
                  <a:moveTo>
                    <a:pt x="0" y="0"/>
                  </a:moveTo>
                  <a:lnTo>
                    <a:pt x="5069087" y="0"/>
                  </a:lnTo>
                  <a:lnTo>
                    <a:pt x="5069087" y="2857500"/>
                  </a:lnTo>
                  <a:lnTo>
                    <a:pt x="0" y="2857500"/>
                  </a:lnTo>
                  <a:close/>
                </a:path>
              </a:pathLst>
            </a:custGeom>
            <a:solidFill>
              <a:srgbClr val="000000">
                <a:alpha val="0"/>
              </a:srgbClr>
            </a:solidFill>
          </p:spPr>
        </p:sp>
        <p:sp>
          <p:nvSpPr>
            <p:cNvPr id="23" name="TextBox 23"/>
            <p:cNvSpPr txBox="1"/>
            <p:nvPr/>
          </p:nvSpPr>
          <p:spPr>
            <a:xfrm>
              <a:off x="0" y="-95250"/>
              <a:ext cx="5069087" cy="2952750"/>
            </a:xfrm>
            <a:prstGeom prst="rect">
              <a:avLst/>
            </a:prstGeom>
          </p:spPr>
          <p:txBody>
            <a:bodyPr lIns="0" tIns="0" rIns="0" bIns="0" rtlCol="0" anchor="t"/>
            <a:lstStyle/>
            <a:p>
              <a:pPr algn="l">
                <a:lnSpc>
                  <a:spcPts val="3374"/>
                </a:lnSpc>
              </a:pPr>
              <a:r>
                <a:rPr lang="en-US" sz="2062" b="1">
                  <a:solidFill>
                    <a:srgbClr val="D7D4CC"/>
                  </a:solidFill>
                  <a:latin typeface="Raleway Medium"/>
                  <a:ea typeface="Raleway Medium"/>
                  <a:cs typeface="Raleway Medium"/>
                  <a:sym typeface="Raleway Medium"/>
                </a:rPr>
                <a:t>auraVue sunglasses boast a long-lasting battery life, allowing users to enjoy seamless functionality throughout the day.</a:t>
              </a:r>
            </a:p>
          </p:txBody>
        </p:sp>
      </p:grpSp>
      <p:sp>
        <p:nvSpPr>
          <p:cNvPr id="24" name="Freeform 24" descr="preencoded.png"/>
          <p:cNvSpPr/>
          <p:nvPr/>
        </p:nvSpPr>
        <p:spPr>
          <a:xfrm>
            <a:off x="9344917" y="5398294"/>
            <a:ext cx="669875" cy="669875"/>
          </a:xfrm>
          <a:custGeom>
            <a:avLst/>
            <a:gdLst/>
            <a:ahLst/>
            <a:cxnLst/>
            <a:rect l="l" t="t" r="r" b="b"/>
            <a:pathLst>
              <a:path w="669875" h="669875">
                <a:moveTo>
                  <a:pt x="0" y="0"/>
                </a:moveTo>
                <a:lnTo>
                  <a:pt x="669875" y="0"/>
                </a:lnTo>
                <a:lnTo>
                  <a:pt x="669875" y="669875"/>
                </a:lnTo>
                <a:lnTo>
                  <a:pt x="0" y="669875"/>
                </a:lnTo>
                <a:lnTo>
                  <a:pt x="0" y="0"/>
                </a:lnTo>
                <a:close/>
              </a:path>
            </a:pathLst>
          </a:custGeom>
          <a:blipFill>
            <a:blip r:embed="rId6"/>
            <a:stretch>
              <a:fillRect/>
            </a:stretch>
          </a:blipFill>
        </p:spPr>
      </p:sp>
      <p:grpSp>
        <p:nvGrpSpPr>
          <p:cNvPr id="25" name="Group 25"/>
          <p:cNvGrpSpPr/>
          <p:nvPr/>
        </p:nvGrpSpPr>
        <p:grpSpPr>
          <a:xfrm>
            <a:off x="9344917" y="6336060"/>
            <a:ext cx="2977157" cy="372070"/>
            <a:chOff x="0" y="0"/>
            <a:chExt cx="3969543" cy="496093"/>
          </a:xfrm>
        </p:grpSpPr>
        <p:sp>
          <p:nvSpPr>
            <p:cNvPr id="26" name="Freeform 26"/>
            <p:cNvSpPr/>
            <p:nvPr/>
          </p:nvSpPr>
          <p:spPr>
            <a:xfrm>
              <a:off x="0" y="0"/>
              <a:ext cx="3969543" cy="496093"/>
            </a:xfrm>
            <a:custGeom>
              <a:avLst/>
              <a:gdLst/>
              <a:ahLst/>
              <a:cxnLst/>
              <a:rect l="l" t="t" r="r" b="b"/>
              <a:pathLst>
                <a:path w="3969543" h="496093">
                  <a:moveTo>
                    <a:pt x="0" y="0"/>
                  </a:moveTo>
                  <a:lnTo>
                    <a:pt x="3969543" y="0"/>
                  </a:lnTo>
                  <a:lnTo>
                    <a:pt x="3969543" y="496093"/>
                  </a:lnTo>
                  <a:lnTo>
                    <a:pt x="0" y="496093"/>
                  </a:lnTo>
                  <a:close/>
                </a:path>
              </a:pathLst>
            </a:custGeom>
            <a:solidFill>
              <a:srgbClr val="000000">
                <a:alpha val="0"/>
              </a:srgbClr>
            </a:solidFill>
          </p:spPr>
        </p:sp>
        <p:sp>
          <p:nvSpPr>
            <p:cNvPr id="27" name="TextBox 27"/>
            <p:cNvSpPr txBox="1"/>
            <p:nvPr/>
          </p:nvSpPr>
          <p:spPr>
            <a:xfrm>
              <a:off x="0" y="-19050"/>
              <a:ext cx="3969543" cy="515143"/>
            </a:xfrm>
            <a:prstGeom prst="rect">
              <a:avLst/>
            </a:prstGeom>
          </p:spPr>
          <p:txBody>
            <a:bodyPr lIns="0" tIns="0" rIns="0" bIns="0" rtlCol="0" anchor="t"/>
            <a:lstStyle/>
            <a:p>
              <a:pPr algn="l">
                <a:lnSpc>
                  <a:spcPts val="2875"/>
                </a:lnSpc>
              </a:pPr>
              <a:r>
                <a:rPr lang="en-US" sz="2312" b="1">
                  <a:solidFill>
                    <a:srgbClr val="D7D4CC"/>
                  </a:solidFill>
                  <a:latin typeface="Comfortaa Bold"/>
                  <a:ea typeface="Comfortaa Bold"/>
                  <a:cs typeface="Comfortaa Bold"/>
                  <a:sym typeface="Comfortaa Bold"/>
                </a:rPr>
                <a:t>Smart Connectivity</a:t>
              </a:r>
            </a:p>
          </p:txBody>
        </p:sp>
      </p:grpSp>
      <p:grpSp>
        <p:nvGrpSpPr>
          <p:cNvPr id="28" name="Group 28"/>
          <p:cNvGrpSpPr/>
          <p:nvPr/>
        </p:nvGrpSpPr>
        <p:grpSpPr>
          <a:xfrm>
            <a:off x="9344917" y="6868865"/>
            <a:ext cx="3801666" cy="2143125"/>
            <a:chOff x="0" y="0"/>
            <a:chExt cx="5068888" cy="2857500"/>
          </a:xfrm>
        </p:grpSpPr>
        <p:sp>
          <p:nvSpPr>
            <p:cNvPr id="29" name="Freeform 29"/>
            <p:cNvSpPr/>
            <p:nvPr/>
          </p:nvSpPr>
          <p:spPr>
            <a:xfrm>
              <a:off x="0" y="0"/>
              <a:ext cx="5068888" cy="2857500"/>
            </a:xfrm>
            <a:custGeom>
              <a:avLst/>
              <a:gdLst/>
              <a:ahLst/>
              <a:cxnLst/>
              <a:rect l="l" t="t" r="r" b="b"/>
              <a:pathLst>
                <a:path w="5068888" h="2857500">
                  <a:moveTo>
                    <a:pt x="0" y="0"/>
                  </a:moveTo>
                  <a:lnTo>
                    <a:pt x="5068888" y="0"/>
                  </a:lnTo>
                  <a:lnTo>
                    <a:pt x="5068888" y="2857500"/>
                  </a:lnTo>
                  <a:lnTo>
                    <a:pt x="0" y="2857500"/>
                  </a:lnTo>
                  <a:close/>
                </a:path>
              </a:pathLst>
            </a:custGeom>
            <a:solidFill>
              <a:srgbClr val="000000">
                <a:alpha val="0"/>
              </a:srgbClr>
            </a:solidFill>
          </p:spPr>
        </p:sp>
        <p:sp>
          <p:nvSpPr>
            <p:cNvPr id="30" name="TextBox 30"/>
            <p:cNvSpPr txBox="1"/>
            <p:nvPr/>
          </p:nvSpPr>
          <p:spPr>
            <a:xfrm>
              <a:off x="0" y="-95250"/>
              <a:ext cx="5068888" cy="2952750"/>
            </a:xfrm>
            <a:prstGeom prst="rect">
              <a:avLst/>
            </a:prstGeom>
          </p:spPr>
          <p:txBody>
            <a:bodyPr lIns="0" tIns="0" rIns="0" bIns="0" rtlCol="0" anchor="t"/>
            <a:lstStyle/>
            <a:p>
              <a:pPr algn="l">
                <a:lnSpc>
                  <a:spcPts val="3374"/>
                </a:lnSpc>
              </a:pPr>
              <a:r>
                <a:rPr lang="en-US" sz="2062" b="1">
                  <a:solidFill>
                    <a:srgbClr val="D7D4CC"/>
                  </a:solidFill>
                  <a:latin typeface="Raleway Medium"/>
                  <a:ea typeface="Raleway Medium"/>
                  <a:cs typeface="Raleway Medium"/>
                  <a:sym typeface="Raleway Medium"/>
                </a:rPr>
                <a:t>Integrated smart connectivity enables seamless integration with smartphones and other devices, enhancing the user experience.</a:t>
              </a:r>
            </a:p>
          </p:txBody>
        </p:sp>
      </p:grpSp>
      <p:sp>
        <p:nvSpPr>
          <p:cNvPr id="31" name="Freeform 31" descr="preencoded.png"/>
          <p:cNvSpPr/>
          <p:nvPr/>
        </p:nvSpPr>
        <p:spPr>
          <a:xfrm>
            <a:off x="13548420" y="5398294"/>
            <a:ext cx="669875" cy="669875"/>
          </a:xfrm>
          <a:custGeom>
            <a:avLst/>
            <a:gdLst/>
            <a:ahLst/>
            <a:cxnLst/>
            <a:rect l="l" t="t" r="r" b="b"/>
            <a:pathLst>
              <a:path w="669875" h="669875">
                <a:moveTo>
                  <a:pt x="0" y="0"/>
                </a:moveTo>
                <a:lnTo>
                  <a:pt x="669875" y="0"/>
                </a:lnTo>
                <a:lnTo>
                  <a:pt x="669875" y="669875"/>
                </a:lnTo>
                <a:lnTo>
                  <a:pt x="0" y="669875"/>
                </a:lnTo>
                <a:lnTo>
                  <a:pt x="0" y="0"/>
                </a:lnTo>
                <a:close/>
              </a:path>
            </a:pathLst>
          </a:custGeom>
          <a:blipFill>
            <a:blip r:embed="rId7"/>
            <a:stretch>
              <a:fillRect/>
            </a:stretch>
          </a:blipFill>
        </p:spPr>
      </p:sp>
      <p:grpSp>
        <p:nvGrpSpPr>
          <p:cNvPr id="32" name="Group 32"/>
          <p:cNvGrpSpPr/>
          <p:nvPr/>
        </p:nvGrpSpPr>
        <p:grpSpPr>
          <a:xfrm>
            <a:off x="13548420" y="6336060"/>
            <a:ext cx="3801815" cy="744141"/>
            <a:chOff x="0" y="0"/>
            <a:chExt cx="5069087" cy="992188"/>
          </a:xfrm>
        </p:grpSpPr>
        <p:sp>
          <p:nvSpPr>
            <p:cNvPr id="33" name="Freeform 33"/>
            <p:cNvSpPr/>
            <p:nvPr/>
          </p:nvSpPr>
          <p:spPr>
            <a:xfrm>
              <a:off x="0" y="0"/>
              <a:ext cx="5069087" cy="992188"/>
            </a:xfrm>
            <a:custGeom>
              <a:avLst/>
              <a:gdLst/>
              <a:ahLst/>
              <a:cxnLst/>
              <a:rect l="l" t="t" r="r" b="b"/>
              <a:pathLst>
                <a:path w="5069087" h="992188">
                  <a:moveTo>
                    <a:pt x="0" y="0"/>
                  </a:moveTo>
                  <a:lnTo>
                    <a:pt x="5069087" y="0"/>
                  </a:lnTo>
                  <a:lnTo>
                    <a:pt x="5069087" y="992188"/>
                  </a:lnTo>
                  <a:lnTo>
                    <a:pt x="0" y="992188"/>
                  </a:lnTo>
                  <a:close/>
                </a:path>
              </a:pathLst>
            </a:custGeom>
            <a:solidFill>
              <a:srgbClr val="000000">
                <a:alpha val="0"/>
              </a:srgbClr>
            </a:solidFill>
          </p:spPr>
        </p:sp>
        <p:sp>
          <p:nvSpPr>
            <p:cNvPr id="34" name="TextBox 34"/>
            <p:cNvSpPr txBox="1"/>
            <p:nvPr/>
          </p:nvSpPr>
          <p:spPr>
            <a:xfrm>
              <a:off x="0" y="-19050"/>
              <a:ext cx="5069087" cy="1011238"/>
            </a:xfrm>
            <a:prstGeom prst="rect">
              <a:avLst/>
            </a:prstGeom>
          </p:spPr>
          <p:txBody>
            <a:bodyPr lIns="0" tIns="0" rIns="0" bIns="0" rtlCol="0" anchor="t"/>
            <a:lstStyle/>
            <a:p>
              <a:pPr algn="l">
                <a:lnSpc>
                  <a:spcPts val="2875"/>
                </a:lnSpc>
              </a:pPr>
              <a:r>
                <a:rPr lang="en-US" sz="2312" b="1">
                  <a:solidFill>
                    <a:srgbClr val="D7D4CC"/>
                  </a:solidFill>
                  <a:latin typeface="Comfortaa Bold"/>
                  <a:ea typeface="Comfortaa Bold"/>
                  <a:cs typeface="Comfortaa Bold"/>
                  <a:sym typeface="Comfortaa Bold"/>
                </a:rPr>
                <a:t>Fashion-forward Designs</a:t>
              </a:r>
            </a:p>
          </p:txBody>
        </p:sp>
      </p:grpSp>
      <p:grpSp>
        <p:nvGrpSpPr>
          <p:cNvPr id="35" name="Group 35"/>
          <p:cNvGrpSpPr/>
          <p:nvPr/>
        </p:nvGrpSpPr>
        <p:grpSpPr>
          <a:xfrm>
            <a:off x="13548420" y="7240935"/>
            <a:ext cx="3801815" cy="2143125"/>
            <a:chOff x="0" y="0"/>
            <a:chExt cx="5069087" cy="2857500"/>
          </a:xfrm>
        </p:grpSpPr>
        <p:sp>
          <p:nvSpPr>
            <p:cNvPr id="36" name="Freeform 36"/>
            <p:cNvSpPr/>
            <p:nvPr/>
          </p:nvSpPr>
          <p:spPr>
            <a:xfrm>
              <a:off x="0" y="0"/>
              <a:ext cx="5069087" cy="2857500"/>
            </a:xfrm>
            <a:custGeom>
              <a:avLst/>
              <a:gdLst/>
              <a:ahLst/>
              <a:cxnLst/>
              <a:rect l="l" t="t" r="r" b="b"/>
              <a:pathLst>
                <a:path w="5069087" h="2857500">
                  <a:moveTo>
                    <a:pt x="0" y="0"/>
                  </a:moveTo>
                  <a:lnTo>
                    <a:pt x="5069087" y="0"/>
                  </a:lnTo>
                  <a:lnTo>
                    <a:pt x="5069087" y="2857500"/>
                  </a:lnTo>
                  <a:lnTo>
                    <a:pt x="0" y="2857500"/>
                  </a:lnTo>
                  <a:close/>
                </a:path>
              </a:pathLst>
            </a:custGeom>
            <a:solidFill>
              <a:srgbClr val="000000">
                <a:alpha val="0"/>
              </a:srgbClr>
            </a:solidFill>
          </p:spPr>
        </p:sp>
        <p:sp>
          <p:nvSpPr>
            <p:cNvPr id="37" name="TextBox 37"/>
            <p:cNvSpPr txBox="1"/>
            <p:nvPr/>
          </p:nvSpPr>
          <p:spPr>
            <a:xfrm>
              <a:off x="0" y="-95250"/>
              <a:ext cx="5069087" cy="2952750"/>
            </a:xfrm>
            <a:prstGeom prst="rect">
              <a:avLst/>
            </a:prstGeom>
          </p:spPr>
          <p:txBody>
            <a:bodyPr lIns="0" tIns="0" rIns="0" bIns="0" rtlCol="0" anchor="t"/>
            <a:lstStyle/>
            <a:p>
              <a:pPr algn="l">
                <a:lnSpc>
                  <a:spcPts val="3374"/>
                </a:lnSpc>
              </a:pPr>
              <a:r>
                <a:rPr lang="en-US" sz="2062" b="1">
                  <a:solidFill>
                    <a:srgbClr val="D7D4CC"/>
                  </a:solidFill>
                  <a:latin typeface="Raleway Medium"/>
                  <a:ea typeface="Raleway Medium"/>
                  <a:cs typeface="Raleway Medium"/>
                  <a:sym typeface="Raleway Medium"/>
                </a:rPr>
                <a:t>auraVue offers a wide range of stylish frames and lens colors, catering to diverse fashion tastes and preferences.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p:spPr>
        </p:sp>
      </p:grpSp>
      <p:grpSp>
        <p:nvGrpSpPr>
          <p:cNvPr id="4" name="Group 4"/>
          <p:cNvGrpSpPr/>
          <p:nvPr/>
        </p:nvGrpSpPr>
        <p:grpSpPr>
          <a:xfrm>
            <a:off x="1905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7" name="Group 7"/>
          <p:cNvGrpSpPr/>
          <p:nvPr/>
        </p:nvGrpSpPr>
        <p:grpSpPr>
          <a:xfrm>
            <a:off x="7675364" y="1017985"/>
            <a:ext cx="9795272" cy="1297781"/>
            <a:chOff x="0" y="0"/>
            <a:chExt cx="13060363" cy="1730375"/>
          </a:xfrm>
        </p:grpSpPr>
        <p:sp>
          <p:nvSpPr>
            <p:cNvPr id="8" name="Freeform 8"/>
            <p:cNvSpPr/>
            <p:nvPr/>
          </p:nvSpPr>
          <p:spPr>
            <a:xfrm>
              <a:off x="0" y="0"/>
              <a:ext cx="13060364" cy="1730375"/>
            </a:xfrm>
            <a:custGeom>
              <a:avLst/>
              <a:gdLst/>
              <a:ahLst/>
              <a:cxnLst/>
              <a:rect l="l" t="t" r="r" b="b"/>
              <a:pathLst>
                <a:path w="13060364" h="1730375">
                  <a:moveTo>
                    <a:pt x="0" y="0"/>
                  </a:moveTo>
                  <a:lnTo>
                    <a:pt x="13060364" y="0"/>
                  </a:lnTo>
                  <a:lnTo>
                    <a:pt x="13060364" y="1730375"/>
                  </a:lnTo>
                  <a:lnTo>
                    <a:pt x="0" y="1730375"/>
                  </a:lnTo>
                  <a:close/>
                </a:path>
              </a:pathLst>
            </a:custGeom>
            <a:solidFill>
              <a:srgbClr val="000000">
                <a:alpha val="0"/>
              </a:srgbClr>
            </a:solidFill>
          </p:spPr>
        </p:sp>
        <p:sp>
          <p:nvSpPr>
            <p:cNvPr id="9" name="TextBox 9"/>
            <p:cNvSpPr txBox="1"/>
            <p:nvPr/>
          </p:nvSpPr>
          <p:spPr>
            <a:xfrm>
              <a:off x="0" y="-28575"/>
              <a:ext cx="13060363" cy="1758950"/>
            </a:xfrm>
            <a:prstGeom prst="rect">
              <a:avLst/>
            </a:prstGeom>
          </p:spPr>
          <p:txBody>
            <a:bodyPr lIns="0" tIns="0" rIns="0" bIns="0" rtlCol="0" anchor="t"/>
            <a:lstStyle/>
            <a:p>
              <a:pPr algn="l">
                <a:lnSpc>
                  <a:spcPts val="5062"/>
                </a:lnSpc>
              </a:pPr>
              <a:r>
                <a:rPr lang="en-US" sz="4062" b="1">
                  <a:solidFill>
                    <a:srgbClr val="FFE14D"/>
                  </a:solidFill>
                  <a:latin typeface="Comfortaa Bold"/>
                  <a:ea typeface="Comfortaa Bold"/>
                  <a:cs typeface="Comfortaa Bold"/>
                  <a:sym typeface="Comfortaa Bold"/>
                </a:rPr>
                <a:t>Market Opportunity: Sizeable and Growing</a:t>
              </a:r>
            </a:p>
          </p:txBody>
        </p:sp>
      </p:grpSp>
      <p:grpSp>
        <p:nvGrpSpPr>
          <p:cNvPr id="10" name="Group 10"/>
          <p:cNvGrpSpPr/>
          <p:nvPr/>
        </p:nvGrpSpPr>
        <p:grpSpPr>
          <a:xfrm>
            <a:off x="7675364" y="2782789"/>
            <a:ext cx="4722465" cy="770632"/>
            <a:chOff x="0" y="0"/>
            <a:chExt cx="6296620" cy="1027510"/>
          </a:xfrm>
        </p:grpSpPr>
        <p:sp>
          <p:nvSpPr>
            <p:cNvPr id="11" name="Freeform 11"/>
            <p:cNvSpPr/>
            <p:nvPr/>
          </p:nvSpPr>
          <p:spPr>
            <a:xfrm>
              <a:off x="0" y="0"/>
              <a:ext cx="6296620" cy="1027510"/>
            </a:xfrm>
            <a:custGeom>
              <a:avLst/>
              <a:gdLst/>
              <a:ahLst/>
              <a:cxnLst/>
              <a:rect l="l" t="t" r="r" b="b"/>
              <a:pathLst>
                <a:path w="6296620" h="1027510">
                  <a:moveTo>
                    <a:pt x="0" y="0"/>
                  </a:moveTo>
                  <a:lnTo>
                    <a:pt x="6296620" y="0"/>
                  </a:lnTo>
                  <a:lnTo>
                    <a:pt x="6296620" y="1027510"/>
                  </a:lnTo>
                  <a:lnTo>
                    <a:pt x="0" y="1027510"/>
                  </a:lnTo>
                  <a:close/>
                </a:path>
              </a:pathLst>
            </a:custGeom>
            <a:solidFill>
              <a:srgbClr val="000000">
                <a:alpha val="0"/>
              </a:srgbClr>
            </a:solidFill>
          </p:spPr>
        </p:sp>
        <p:sp>
          <p:nvSpPr>
            <p:cNvPr id="12" name="TextBox 12"/>
            <p:cNvSpPr txBox="1"/>
            <p:nvPr/>
          </p:nvSpPr>
          <p:spPr>
            <a:xfrm>
              <a:off x="0" y="114300"/>
              <a:ext cx="6296620" cy="913210"/>
            </a:xfrm>
            <a:prstGeom prst="rect">
              <a:avLst/>
            </a:prstGeom>
          </p:spPr>
          <p:txBody>
            <a:bodyPr lIns="0" tIns="0" rIns="0" bIns="0" rtlCol="0" anchor="t"/>
            <a:lstStyle/>
            <a:p>
              <a:pPr algn="ctr">
                <a:lnSpc>
                  <a:spcPts val="6062"/>
                </a:lnSpc>
              </a:pPr>
              <a:r>
                <a:rPr lang="en-US" sz="6062" b="1">
                  <a:solidFill>
                    <a:srgbClr val="D7D4CC"/>
                  </a:solidFill>
                  <a:latin typeface="Comfortaa Bold"/>
                  <a:ea typeface="Comfortaa Bold"/>
                  <a:cs typeface="Comfortaa Bold"/>
                  <a:sym typeface="Comfortaa Bold"/>
                </a:rPr>
                <a:t>200M</a:t>
              </a:r>
            </a:p>
          </p:txBody>
        </p:sp>
      </p:grpSp>
      <p:grpSp>
        <p:nvGrpSpPr>
          <p:cNvPr id="13" name="Group 13"/>
          <p:cNvGrpSpPr/>
          <p:nvPr/>
        </p:nvGrpSpPr>
        <p:grpSpPr>
          <a:xfrm>
            <a:off x="8485286" y="3845272"/>
            <a:ext cx="3102620" cy="324445"/>
            <a:chOff x="0" y="0"/>
            <a:chExt cx="4136827" cy="432593"/>
          </a:xfrm>
        </p:grpSpPr>
        <p:sp>
          <p:nvSpPr>
            <p:cNvPr id="14" name="Freeform 14"/>
            <p:cNvSpPr/>
            <p:nvPr/>
          </p:nvSpPr>
          <p:spPr>
            <a:xfrm>
              <a:off x="0" y="0"/>
              <a:ext cx="4136827" cy="432593"/>
            </a:xfrm>
            <a:custGeom>
              <a:avLst/>
              <a:gdLst/>
              <a:ahLst/>
              <a:cxnLst/>
              <a:rect l="l" t="t" r="r" b="b"/>
              <a:pathLst>
                <a:path w="4136827" h="432593">
                  <a:moveTo>
                    <a:pt x="0" y="0"/>
                  </a:moveTo>
                  <a:lnTo>
                    <a:pt x="4136827" y="0"/>
                  </a:lnTo>
                  <a:lnTo>
                    <a:pt x="4136827" y="432593"/>
                  </a:lnTo>
                  <a:lnTo>
                    <a:pt x="0" y="432593"/>
                  </a:lnTo>
                  <a:close/>
                </a:path>
              </a:pathLst>
            </a:custGeom>
            <a:solidFill>
              <a:srgbClr val="000000">
                <a:alpha val="0"/>
              </a:srgbClr>
            </a:solidFill>
          </p:spPr>
        </p:sp>
        <p:sp>
          <p:nvSpPr>
            <p:cNvPr id="15" name="TextBox 15"/>
            <p:cNvSpPr txBox="1"/>
            <p:nvPr/>
          </p:nvSpPr>
          <p:spPr>
            <a:xfrm>
              <a:off x="0" y="-28575"/>
              <a:ext cx="4136827" cy="461168"/>
            </a:xfrm>
            <a:prstGeom prst="rect">
              <a:avLst/>
            </a:prstGeom>
          </p:spPr>
          <p:txBody>
            <a:bodyPr lIns="0" tIns="0" rIns="0" bIns="0" rtlCol="0" anchor="t"/>
            <a:lstStyle/>
            <a:p>
              <a:pPr algn="ctr">
                <a:lnSpc>
                  <a:spcPts val="2500"/>
                </a:lnSpc>
              </a:pPr>
              <a:r>
                <a:rPr lang="en-US" sz="2000" b="1">
                  <a:solidFill>
                    <a:srgbClr val="D7D4CC"/>
                  </a:solidFill>
                  <a:latin typeface="Comfortaa Bold"/>
                  <a:ea typeface="Comfortaa Bold"/>
                  <a:cs typeface="Comfortaa Bold"/>
                  <a:sym typeface="Comfortaa Bold"/>
                </a:rPr>
                <a:t>Global Eyewear Market</a:t>
              </a:r>
            </a:p>
          </p:txBody>
        </p:sp>
      </p:grpSp>
      <p:grpSp>
        <p:nvGrpSpPr>
          <p:cNvPr id="16" name="Group 16"/>
          <p:cNvGrpSpPr/>
          <p:nvPr/>
        </p:nvGrpSpPr>
        <p:grpSpPr>
          <a:xfrm>
            <a:off x="7675364" y="4309765"/>
            <a:ext cx="4722465" cy="1120676"/>
            <a:chOff x="0" y="0"/>
            <a:chExt cx="6296620" cy="1494235"/>
          </a:xfrm>
        </p:grpSpPr>
        <p:sp>
          <p:nvSpPr>
            <p:cNvPr id="17" name="Freeform 17"/>
            <p:cNvSpPr/>
            <p:nvPr/>
          </p:nvSpPr>
          <p:spPr>
            <a:xfrm>
              <a:off x="0" y="0"/>
              <a:ext cx="6296620" cy="1494235"/>
            </a:xfrm>
            <a:custGeom>
              <a:avLst/>
              <a:gdLst/>
              <a:ahLst/>
              <a:cxnLst/>
              <a:rect l="l" t="t" r="r" b="b"/>
              <a:pathLst>
                <a:path w="6296620" h="1494235">
                  <a:moveTo>
                    <a:pt x="0" y="0"/>
                  </a:moveTo>
                  <a:lnTo>
                    <a:pt x="6296620" y="0"/>
                  </a:lnTo>
                  <a:lnTo>
                    <a:pt x="6296620" y="1494235"/>
                  </a:lnTo>
                  <a:lnTo>
                    <a:pt x="0" y="1494235"/>
                  </a:lnTo>
                  <a:close/>
                </a:path>
              </a:pathLst>
            </a:custGeom>
            <a:solidFill>
              <a:srgbClr val="000000">
                <a:alpha val="0"/>
              </a:srgbClr>
            </a:solidFill>
          </p:spPr>
        </p:sp>
        <p:sp>
          <p:nvSpPr>
            <p:cNvPr id="18" name="TextBox 18"/>
            <p:cNvSpPr txBox="1"/>
            <p:nvPr/>
          </p:nvSpPr>
          <p:spPr>
            <a:xfrm>
              <a:off x="0" y="-76200"/>
              <a:ext cx="6296620" cy="1570435"/>
            </a:xfrm>
            <a:prstGeom prst="rect">
              <a:avLst/>
            </a:prstGeom>
          </p:spPr>
          <p:txBody>
            <a:bodyPr lIns="0" tIns="0" rIns="0" bIns="0" rtlCol="0" anchor="t"/>
            <a:lstStyle/>
            <a:p>
              <a:pPr algn="ctr">
                <a:lnSpc>
                  <a:spcPts val="2937"/>
                </a:lnSpc>
              </a:pPr>
              <a:r>
                <a:rPr lang="en-US" sz="1812" b="1">
                  <a:solidFill>
                    <a:srgbClr val="D7D4CC"/>
                  </a:solidFill>
                  <a:latin typeface="Raleway Medium"/>
                  <a:ea typeface="Raleway Medium"/>
                  <a:cs typeface="Raleway Medium"/>
                  <a:sym typeface="Raleway Medium"/>
                </a:rPr>
                <a:t>The global eyewear market is a sizeable and growing industry, with a projected value of over $200 billion by 2025.</a:t>
              </a:r>
            </a:p>
          </p:txBody>
        </p:sp>
      </p:grpSp>
      <p:grpSp>
        <p:nvGrpSpPr>
          <p:cNvPr id="19" name="Group 19"/>
          <p:cNvGrpSpPr/>
          <p:nvPr/>
        </p:nvGrpSpPr>
        <p:grpSpPr>
          <a:xfrm>
            <a:off x="12748171" y="2782789"/>
            <a:ext cx="4722465" cy="770632"/>
            <a:chOff x="0" y="0"/>
            <a:chExt cx="6296620" cy="1027510"/>
          </a:xfrm>
        </p:grpSpPr>
        <p:sp>
          <p:nvSpPr>
            <p:cNvPr id="20" name="Freeform 20"/>
            <p:cNvSpPr/>
            <p:nvPr/>
          </p:nvSpPr>
          <p:spPr>
            <a:xfrm>
              <a:off x="0" y="0"/>
              <a:ext cx="6296620" cy="1027510"/>
            </a:xfrm>
            <a:custGeom>
              <a:avLst/>
              <a:gdLst/>
              <a:ahLst/>
              <a:cxnLst/>
              <a:rect l="l" t="t" r="r" b="b"/>
              <a:pathLst>
                <a:path w="6296620" h="1027510">
                  <a:moveTo>
                    <a:pt x="0" y="0"/>
                  </a:moveTo>
                  <a:lnTo>
                    <a:pt x="6296620" y="0"/>
                  </a:lnTo>
                  <a:lnTo>
                    <a:pt x="6296620" y="1027510"/>
                  </a:lnTo>
                  <a:lnTo>
                    <a:pt x="0" y="1027510"/>
                  </a:lnTo>
                  <a:close/>
                </a:path>
              </a:pathLst>
            </a:custGeom>
            <a:solidFill>
              <a:srgbClr val="000000">
                <a:alpha val="0"/>
              </a:srgbClr>
            </a:solidFill>
          </p:spPr>
        </p:sp>
        <p:sp>
          <p:nvSpPr>
            <p:cNvPr id="21" name="TextBox 21"/>
            <p:cNvSpPr txBox="1"/>
            <p:nvPr/>
          </p:nvSpPr>
          <p:spPr>
            <a:xfrm>
              <a:off x="0" y="114300"/>
              <a:ext cx="6296620" cy="913210"/>
            </a:xfrm>
            <a:prstGeom prst="rect">
              <a:avLst/>
            </a:prstGeom>
          </p:spPr>
          <p:txBody>
            <a:bodyPr lIns="0" tIns="0" rIns="0" bIns="0" rtlCol="0" anchor="t"/>
            <a:lstStyle/>
            <a:p>
              <a:pPr algn="ctr">
                <a:lnSpc>
                  <a:spcPts val="6062"/>
                </a:lnSpc>
              </a:pPr>
              <a:r>
                <a:rPr lang="en-US" sz="6062" b="1">
                  <a:solidFill>
                    <a:srgbClr val="D7D4CC"/>
                  </a:solidFill>
                  <a:latin typeface="Comfortaa Bold"/>
                  <a:ea typeface="Comfortaa Bold"/>
                  <a:cs typeface="Comfortaa Bold"/>
                  <a:sym typeface="Comfortaa Bold"/>
                </a:rPr>
                <a:t>$150M</a:t>
              </a:r>
            </a:p>
          </p:txBody>
        </p:sp>
      </p:grpSp>
      <p:grpSp>
        <p:nvGrpSpPr>
          <p:cNvPr id="22" name="Group 22"/>
          <p:cNvGrpSpPr/>
          <p:nvPr/>
        </p:nvGrpSpPr>
        <p:grpSpPr>
          <a:xfrm>
            <a:off x="13588604" y="3845272"/>
            <a:ext cx="3041600" cy="324445"/>
            <a:chOff x="0" y="0"/>
            <a:chExt cx="4055467" cy="432593"/>
          </a:xfrm>
        </p:grpSpPr>
        <p:sp>
          <p:nvSpPr>
            <p:cNvPr id="23" name="Freeform 23"/>
            <p:cNvSpPr/>
            <p:nvPr/>
          </p:nvSpPr>
          <p:spPr>
            <a:xfrm>
              <a:off x="0" y="0"/>
              <a:ext cx="4055467" cy="432593"/>
            </a:xfrm>
            <a:custGeom>
              <a:avLst/>
              <a:gdLst/>
              <a:ahLst/>
              <a:cxnLst/>
              <a:rect l="l" t="t" r="r" b="b"/>
              <a:pathLst>
                <a:path w="4055467" h="432593">
                  <a:moveTo>
                    <a:pt x="0" y="0"/>
                  </a:moveTo>
                  <a:lnTo>
                    <a:pt x="4055467" y="0"/>
                  </a:lnTo>
                  <a:lnTo>
                    <a:pt x="4055467" y="432593"/>
                  </a:lnTo>
                  <a:lnTo>
                    <a:pt x="0" y="432593"/>
                  </a:lnTo>
                  <a:close/>
                </a:path>
              </a:pathLst>
            </a:custGeom>
            <a:solidFill>
              <a:srgbClr val="000000">
                <a:alpha val="0"/>
              </a:srgbClr>
            </a:solidFill>
          </p:spPr>
        </p:sp>
        <p:sp>
          <p:nvSpPr>
            <p:cNvPr id="24" name="TextBox 24"/>
            <p:cNvSpPr txBox="1"/>
            <p:nvPr/>
          </p:nvSpPr>
          <p:spPr>
            <a:xfrm>
              <a:off x="0" y="-28575"/>
              <a:ext cx="4055467" cy="461168"/>
            </a:xfrm>
            <a:prstGeom prst="rect">
              <a:avLst/>
            </a:prstGeom>
          </p:spPr>
          <p:txBody>
            <a:bodyPr lIns="0" tIns="0" rIns="0" bIns="0" rtlCol="0" anchor="t"/>
            <a:lstStyle/>
            <a:p>
              <a:pPr algn="ctr">
                <a:lnSpc>
                  <a:spcPts val="2500"/>
                </a:lnSpc>
              </a:pPr>
              <a:r>
                <a:rPr lang="en-US" sz="2000" b="1">
                  <a:solidFill>
                    <a:srgbClr val="D7D4CC"/>
                  </a:solidFill>
                  <a:latin typeface="Comfortaa Bold"/>
                  <a:ea typeface="Comfortaa Bold"/>
                  <a:cs typeface="Comfortaa Bold"/>
                  <a:sym typeface="Comfortaa Bold"/>
                </a:rPr>
                <a:t>US Sunglasses Market</a:t>
              </a:r>
            </a:p>
          </p:txBody>
        </p:sp>
      </p:grpSp>
      <p:grpSp>
        <p:nvGrpSpPr>
          <p:cNvPr id="25" name="Group 25"/>
          <p:cNvGrpSpPr/>
          <p:nvPr/>
        </p:nvGrpSpPr>
        <p:grpSpPr>
          <a:xfrm>
            <a:off x="12748171" y="4309765"/>
            <a:ext cx="4722465" cy="1120676"/>
            <a:chOff x="0" y="0"/>
            <a:chExt cx="6296620" cy="1494235"/>
          </a:xfrm>
        </p:grpSpPr>
        <p:sp>
          <p:nvSpPr>
            <p:cNvPr id="26" name="Freeform 26"/>
            <p:cNvSpPr/>
            <p:nvPr/>
          </p:nvSpPr>
          <p:spPr>
            <a:xfrm>
              <a:off x="0" y="0"/>
              <a:ext cx="6296620" cy="1494235"/>
            </a:xfrm>
            <a:custGeom>
              <a:avLst/>
              <a:gdLst/>
              <a:ahLst/>
              <a:cxnLst/>
              <a:rect l="l" t="t" r="r" b="b"/>
              <a:pathLst>
                <a:path w="6296620" h="1494235">
                  <a:moveTo>
                    <a:pt x="0" y="0"/>
                  </a:moveTo>
                  <a:lnTo>
                    <a:pt x="6296620" y="0"/>
                  </a:lnTo>
                  <a:lnTo>
                    <a:pt x="6296620" y="1494235"/>
                  </a:lnTo>
                  <a:lnTo>
                    <a:pt x="0" y="1494235"/>
                  </a:lnTo>
                  <a:close/>
                </a:path>
              </a:pathLst>
            </a:custGeom>
            <a:solidFill>
              <a:srgbClr val="000000">
                <a:alpha val="0"/>
              </a:srgbClr>
            </a:solidFill>
          </p:spPr>
        </p:sp>
        <p:sp>
          <p:nvSpPr>
            <p:cNvPr id="27" name="TextBox 27"/>
            <p:cNvSpPr txBox="1"/>
            <p:nvPr/>
          </p:nvSpPr>
          <p:spPr>
            <a:xfrm>
              <a:off x="0" y="-76200"/>
              <a:ext cx="6296620" cy="1570435"/>
            </a:xfrm>
            <a:prstGeom prst="rect">
              <a:avLst/>
            </a:prstGeom>
          </p:spPr>
          <p:txBody>
            <a:bodyPr lIns="0" tIns="0" rIns="0" bIns="0" rtlCol="0" anchor="t"/>
            <a:lstStyle/>
            <a:p>
              <a:pPr algn="ctr">
                <a:lnSpc>
                  <a:spcPts val="2937"/>
                </a:lnSpc>
              </a:pPr>
              <a:r>
                <a:rPr lang="en-US" sz="1812" b="1">
                  <a:solidFill>
                    <a:srgbClr val="D7D4CC"/>
                  </a:solidFill>
                  <a:latin typeface="Raleway Medium"/>
                  <a:ea typeface="Raleway Medium"/>
                  <a:cs typeface="Raleway Medium"/>
                  <a:sym typeface="Raleway Medium"/>
                </a:rPr>
                <a:t>The U.S. sunglasses market alone is worth over $150 million, showcasing significant demand for high-quality eyewear.</a:t>
              </a:r>
            </a:p>
          </p:txBody>
        </p:sp>
      </p:grpSp>
      <p:grpSp>
        <p:nvGrpSpPr>
          <p:cNvPr id="28" name="Group 28"/>
          <p:cNvGrpSpPr/>
          <p:nvPr/>
        </p:nvGrpSpPr>
        <p:grpSpPr>
          <a:xfrm>
            <a:off x="7675364" y="6247805"/>
            <a:ext cx="4722465" cy="770632"/>
            <a:chOff x="0" y="0"/>
            <a:chExt cx="6296620" cy="1027510"/>
          </a:xfrm>
        </p:grpSpPr>
        <p:sp>
          <p:nvSpPr>
            <p:cNvPr id="29" name="Freeform 29"/>
            <p:cNvSpPr/>
            <p:nvPr/>
          </p:nvSpPr>
          <p:spPr>
            <a:xfrm>
              <a:off x="0" y="0"/>
              <a:ext cx="6296620" cy="1027510"/>
            </a:xfrm>
            <a:custGeom>
              <a:avLst/>
              <a:gdLst/>
              <a:ahLst/>
              <a:cxnLst/>
              <a:rect l="l" t="t" r="r" b="b"/>
              <a:pathLst>
                <a:path w="6296620" h="1027510">
                  <a:moveTo>
                    <a:pt x="0" y="0"/>
                  </a:moveTo>
                  <a:lnTo>
                    <a:pt x="6296620" y="0"/>
                  </a:lnTo>
                  <a:lnTo>
                    <a:pt x="6296620" y="1027510"/>
                  </a:lnTo>
                  <a:lnTo>
                    <a:pt x="0" y="1027510"/>
                  </a:lnTo>
                  <a:close/>
                </a:path>
              </a:pathLst>
            </a:custGeom>
            <a:solidFill>
              <a:srgbClr val="000000">
                <a:alpha val="0"/>
              </a:srgbClr>
            </a:solidFill>
          </p:spPr>
        </p:sp>
        <p:sp>
          <p:nvSpPr>
            <p:cNvPr id="30" name="TextBox 30"/>
            <p:cNvSpPr txBox="1"/>
            <p:nvPr/>
          </p:nvSpPr>
          <p:spPr>
            <a:xfrm>
              <a:off x="0" y="114300"/>
              <a:ext cx="6296620" cy="913210"/>
            </a:xfrm>
            <a:prstGeom prst="rect">
              <a:avLst/>
            </a:prstGeom>
          </p:spPr>
          <p:txBody>
            <a:bodyPr lIns="0" tIns="0" rIns="0" bIns="0" rtlCol="0" anchor="t"/>
            <a:lstStyle/>
            <a:p>
              <a:pPr algn="ctr">
                <a:lnSpc>
                  <a:spcPts val="6062"/>
                </a:lnSpc>
              </a:pPr>
              <a:r>
                <a:rPr lang="en-US" sz="6062" b="1">
                  <a:solidFill>
                    <a:srgbClr val="D7D4CC"/>
                  </a:solidFill>
                  <a:latin typeface="Comfortaa Bold"/>
                  <a:ea typeface="Comfortaa Bold"/>
                  <a:cs typeface="Comfortaa Bold"/>
                  <a:sym typeface="Comfortaa Bold"/>
                </a:rPr>
                <a:t>10%</a:t>
              </a:r>
            </a:p>
          </p:txBody>
        </p:sp>
      </p:grpSp>
      <p:grpSp>
        <p:nvGrpSpPr>
          <p:cNvPr id="31" name="Group 31"/>
          <p:cNvGrpSpPr/>
          <p:nvPr/>
        </p:nvGrpSpPr>
        <p:grpSpPr>
          <a:xfrm>
            <a:off x="8328124" y="7310289"/>
            <a:ext cx="3416945" cy="324445"/>
            <a:chOff x="0" y="0"/>
            <a:chExt cx="4555927" cy="432593"/>
          </a:xfrm>
        </p:grpSpPr>
        <p:sp>
          <p:nvSpPr>
            <p:cNvPr id="32" name="Freeform 32"/>
            <p:cNvSpPr/>
            <p:nvPr/>
          </p:nvSpPr>
          <p:spPr>
            <a:xfrm>
              <a:off x="0" y="0"/>
              <a:ext cx="4555927" cy="432593"/>
            </a:xfrm>
            <a:custGeom>
              <a:avLst/>
              <a:gdLst/>
              <a:ahLst/>
              <a:cxnLst/>
              <a:rect l="l" t="t" r="r" b="b"/>
              <a:pathLst>
                <a:path w="4555927" h="432593">
                  <a:moveTo>
                    <a:pt x="0" y="0"/>
                  </a:moveTo>
                  <a:lnTo>
                    <a:pt x="4555927" y="0"/>
                  </a:lnTo>
                  <a:lnTo>
                    <a:pt x="4555927" y="432593"/>
                  </a:lnTo>
                  <a:lnTo>
                    <a:pt x="0" y="432593"/>
                  </a:lnTo>
                  <a:close/>
                </a:path>
              </a:pathLst>
            </a:custGeom>
            <a:solidFill>
              <a:srgbClr val="000000">
                <a:alpha val="0"/>
              </a:srgbClr>
            </a:solidFill>
          </p:spPr>
        </p:sp>
        <p:sp>
          <p:nvSpPr>
            <p:cNvPr id="33" name="TextBox 33"/>
            <p:cNvSpPr txBox="1"/>
            <p:nvPr/>
          </p:nvSpPr>
          <p:spPr>
            <a:xfrm>
              <a:off x="0" y="-28575"/>
              <a:ext cx="4555927" cy="461168"/>
            </a:xfrm>
            <a:prstGeom prst="rect">
              <a:avLst/>
            </a:prstGeom>
          </p:spPr>
          <p:txBody>
            <a:bodyPr lIns="0" tIns="0" rIns="0" bIns="0" rtlCol="0" anchor="t"/>
            <a:lstStyle/>
            <a:p>
              <a:pPr algn="ctr">
                <a:lnSpc>
                  <a:spcPts val="2500"/>
                </a:lnSpc>
              </a:pPr>
              <a:r>
                <a:rPr lang="en-US" sz="2000" b="1">
                  <a:solidFill>
                    <a:srgbClr val="D7D4CC"/>
                  </a:solidFill>
                  <a:latin typeface="Comfortaa Bold"/>
                  <a:ea typeface="Comfortaa Bold"/>
                  <a:cs typeface="Comfortaa Bold"/>
                  <a:sym typeface="Comfortaa Bold"/>
                </a:rPr>
                <a:t>Adaptive Eyewear Growth</a:t>
              </a:r>
            </a:p>
          </p:txBody>
        </p:sp>
      </p:grpSp>
      <p:grpSp>
        <p:nvGrpSpPr>
          <p:cNvPr id="34" name="Group 34"/>
          <p:cNvGrpSpPr/>
          <p:nvPr/>
        </p:nvGrpSpPr>
        <p:grpSpPr>
          <a:xfrm>
            <a:off x="7675364" y="7774781"/>
            <a:ext cx="4722465" cy="1494235"/>
            <a:chOff x="0" y="0"/>
            <a:chExt cx="6296620" cy="1992313"/>
          </a:xfrm>
        </p:grpSpPr>
        <p:sp>
          <p:nvSpPr>
            <p:cNvPr id="35" name="Freeform 35"/>
            <p:cNvSpPr/>
            <p:nvPr/>
          </p:nvSpPr>
          <p:spPr>
            <a:xfrm>
              <a:off x="0" y="0"/>
              <a:ext cx="6296620" cy="1992313"/>
            </a:xfrm>
            <a:custGeom>
              <a:avLst/>
              <a:gdLst/>
              <a:ahLst/>
              <a:cxnLst/>
              <a:rect l="l" t="t" r="r" b="b"/>
              <a:pathLst>
                <a:path w="6296620" h="1992313">
                  <a:moveTo>
                    <a:pt x="0" y="0"/>
                  </a:moveTo>
                  <a:lnTo>
                    <a:pt x="6296620" y="0"/>
                  </a:lnTo>
                  <a:lnTo>
                    <a:pt x="6296620" y="1992313"/>
                  </a:lnTo>
                  <a:lnTo>
                    <a:pt x="0" y="1992313"/>
                  </a:lnTo>
                  <a:close/>
                </a:path>
              </a:pathLst>
            </a:custGeom>
            <a:solidFill>
              <a:srgbClr val="000000">
                <a:alpha val="0"/>
              </a:srgbClr>
            </a:solidFill>
          </p:spPr>
        </p:sp>
        <p:sp>
          <p:nvSpPr>
            <p:cNvPr id="36" name="TextBox 36"/>
            <p:cNvSpPr txBox="1"/>
            <p:nvPr/>
          </p:nvSpPr>
          <p:spPr>
            <a:xfrm>
              <a:off x="0" y="-76200"/>
              <a:ext cx="6296620" cy="2068513"/>
            </a:xfrm>
            <a:prstGeom prst="rect">
              <a:avLst/>
            </a:prstGeom>
          </p:spPr>
          <p:txBody>
            <a:bodyPr lIns="0" tIns="0" rIns="0" bIns="0" rtlCol="0" anchor="t"/>
            <a:lstStyle/>
            <a:p>
              <a:pPr algn="ctr">
                <a:lnSpc>
                  <a:spcPts val="2937"/>
                </a:lnSpc>
              </a:pPr>
              <a:r>
                <a:rPr lang="en-US" sz="1812" b="1">
                  <a:solidFill>
                    <a:srgbClr val="D7D4CC"/>
                  </a:solidFill>
                  <a:latin typeface="Raleway Medium"/>
                  <a:ea typeface="Raleway Medium"/>
                  <a:cs typeface="Raleway Medium"/>
                  <a:sym typeface="Raleway Medium"/>
                </a:rPr>
                <a:t>The demand for adaptive eyewear is expected to grow at a 10% CAGR, fueled by increasing consumer awareness and adoption of technological advancements.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p:spPr>
        </p:sp>
      </p:grpSp>
      <p:grpSp>
        <p:nvGrpSpPr>
          <p:cNvPr id="6" name="Group 6"/>
          <p:cNvGrpSpPr/>
          <p:nvPr/>
        </p:nvGrpSpPr>
        <p:grpSpPr>
          <a:xfrm>
            <a:off x="967234" y="760959"/>
            <a:ext cx="15490596" cy="1838301"/>
            <a:chOff x="0" y="0"/>
            <a:chExt cx="20654129" cy="2451068"/>
          </a:xfrm>
        </p:grpSpPr>
        <p:sp>
          <p:nvSpPr>
            <p:cNvPr id="7" name="Freeform 7"/>
            <p:cNvSpPr/>
            <p:nvPr/>
          </p:nvSpPr>
          <p:spPr>
            <a:xfrm>
              <a:off x="0" y="0"/>
              <a:ext cx="20654128" cy="2451068"/>
            </a:xfrm>
            <a:custGeom>
              <a:avLst/>
              <a:gdLst/>
              <a:ahLst/>
              <a:cxnLst/>
              <a:rect l="l" t="t" r="r" b="b"/>
              <a:pathLst>
                <a:path w="20654128" h="2451068">
                  <a:moveTo>
                    <a:pt x="0" y="0"/>
                  </a:moveTo>
                  <a:lnTo>
                    <a:pt x="20654128" y="0"/>
                  </a:lnTo>
                  <a:lnTo>
                    <a:pt x="20654128" y="2451068"/>
                  </a:lnTo>
                  <a:lnTo>
                    <a:pt x="0" y="2451068"/>
                  </a:lnTo>
                  <a:close/>
                </a:path>
              </a:pathLst>
            </a:custGeom>
            <a:solidFill>
              <a:srgbClr val="000000">
                <a:alpha val="0"/>
              </a:srgbClr>
            </a:solidFill>
          </p:spPr>
        </p:sp>
        <p:sp>
          <p:nvSpPr>
            <p:cNvPr id="8" name="TextBox 8"/>
            <p:cNvSpPr txBox="1"/>
            <p:nvPr/>
          </p:nvSpPr>
          <p:spPr>
            <a:xfrm>
              <a:off x="0" y="-28575"/>
              <a:ext cx="20654129" cy="2479643"/>
            </a:xfrm>
            <a:prstGeom prst="rect">
              <a:avLst/>
            </a:prstGeom>
          </p:spPr>
          <p:txBody>
            <a:bodyPr lIns="0" tIns="0" rIns="0" bIns="0" rtlCol="0" anchor="t"/>
            <a:lstStyle/>
            <a:p>
              <a:pPr algn="l">
                <a:lnSpc>
                  <a:spcPts val="6000"/>
                </a:lnSpc>
              </a:pPr>
              <a:r>
                <a:rPr lang="en-US" sz="4812" b="1">
                  <a:solidFill>
                    <a:srgbClr val="FFE14D"/>
                  </a:solidFill>
                  <a:latin typeface="Comfortaa Bold"/>
                  <a:ea typeface="Comfortaa Bold"/>
                  <a:cs typeface="Comfortaa Bold"/>
                  <a:sym typeface="Comfortaa Bold"/>
                </a:rPr>
                <a:t>Competitive Advantage: Innovative Technology and Design</a:t>
              </a:r>
            </a:p>
          </p:txBody>
        </p:sp>
      </p:grpSp>
      <p:grpSp>
        <p:nvGrpSpPr>
          <p:cNvPr id="9" name="Group 9"/>
          <p:cNvGrpSpPr/>
          <p:nvPr/>
        </p:nvGrpSpPr>
        <p:grpSpPr>
          <a:xfrm>
            <a:off x="967234" y="2848867"/>
            <a:ext cx="2725490" cy="1986260"/>
            <a:chOff x="0" y="0"/>
            <a:chExt cx="3633987" cy="2648347"/>
          </a:xfrm>
        </p:grpSpPr>
        <p:sp>
          <p:nvSpPr>
            <p:cNvPr id="10" name="Freeform 10"/>
            <p:cNvSpPr/>
            <p:nvPr/>
          </p:nvSpPr>
          <p:spPr>
            <a:xfrm>
              <a:off x="0" y="0"/>
              <a:ext cx="3633978" cy="2648331"/>
            </a:xfrm>
            <a:custGeom>
              <a:avLst/>
              <a:gdLst/>
              <a:ahLst/>
              <a:cxnLst/>
              <a:rect l="l" t="t" r="r" b="b"/>
              <a:pathLst>
                <a:path w="3633978" h="2648331">
                  <a:moveTo>
                    <a:pt x="0" y="552704"/>
                  </a:moveTo>
                  <a:cubicBezTo>
                    <a:pt x="0" y="247523"/>
                    <a:pt x="247523" y="0"/>
                    <a:pt x="552704" y="0"/>
                  </a:cubicBezTo>
                  <a:lnTo>
                    <a:pt x="3081274" y="0"/>
                  </a:lnTo>
                  <a:cubicBezTo>
                    <a:pt x="3386582" y="0"/>
                    <a:pt x="3633978" y="247523"/>
                    <a:pt x="3633978" y="552704"/>
                  </a:cubicBezTo>
                  <a:lnTo>
                    <a:pt x="3633978" y="2095627"/>
                  </a:lnTo>
                  <a:cubicBezTo>
                    <a:pt x="3633978" y="2400935"/>
                    <a:pt x="3386455" y="2648331"/>
                    <a:pt x="3081274" y="2648331"/>
                  </a:cubicBezTo>
                  <a:lnTo>
                    <a:pt x="552704" y="2648331"/>
                  </a:lnTo>
                  <a:cubicBezTo>
                    <a:pt x="247523" y="2648331"/>
                    <a:pt x="0" y="2400935"/>
                    <a:pt x="0" y="2095627"/>
                  </a:cubicBezTo>
                  <a:close/>
                </a:path>
              </a:pathLst>
            </a:custGeom>
            <a:solidFill>
              <a:srgbClr val="46464A"/>
            </a:solidFill>
          </p:spPr>
        </p:sp>
      </p:grpSp>
      <p:grpSp>
        <p:nvGrpSpPr>
          <p:cNvPr id="11" name="Group 11"/>
          <p:cNvGrpSpPr/>
          <p:nvPr/>
        </p:nvGrpSpPr>
        <p:grpSpPr>
          <a:xfrm>
            <a:off x="1243459" y="3565624"/>
            <a:ext cx="135731" cy="552599"/>
            <a:chOff x="0" y="0"/>
            <a:chExt cx="180975" cy="736798"/>
          </a:xfrm>
        </p:grpSpPr>
        <p:sp>
          <p:nvSpPr>
            <p:cNvPr id="12" name="Freeform 12"/>
            <p:cNvSpPr/>
            <p:nvPr/>
          </p:nvSpPr>
          <p:spPr>
            <a:xfrm>
              <a:off x="0" y="0"/>
              <a:ext cx="180975" cy="736798"/>
            </a:xfrm>
            <a:custGeom>
              <a:avLst/>
              <a:gdLst/>
              <a:ahLst/>
              <a:cxnLst/>
              <a:rect l="l" t="t" r="r" b="b"/>
              <a:pathLst>
                <a:path w="180975" h="736798">
                  <a:moveTo>
                    <a:pt x="0" y="0"/>
                  </a:moveTo>
                  <a:lnTo>
                    <a:pt x="180975" y="0"/>
                  </a:lnTo>
                  <a:lnTo>
                    <a:pt x="180975" y="736798"/>
                  </a:lnTo>
                  <a:lnTo>
                    <a:pt x="0" y="736798"/>
                  </a:lnTo>
                  <a:close/>
                </a:path>
              </a:pathLst>
            </a:custGeom>
            <a:solidFill>
              <a:srgbClr val="000000">
                <a:alpha val="0"/>
              </a:srgbClr>
            </a:solidFill>
          </p:spPr>
        </p:sp>
        <p:sp>
          <p:nvSpPr>
            <p:cNvPr id="13" name="TextBox 13"/>
            <p:cNvSpPr txBox="1"/>
            <p:nvPr/>
          </p:nvSpPr>
          <p:spPr>
            <a:xfrm>
              <a:off x="0" y="-114300"/>
              <a:ext cx="180975" cy="851098"/>
            </a:xfrm>
            <a:prstGeom prst="rect">
              <a:avLst/>
            </a:prstGeom>
          </p:spPr>
          <p:txBody>
            <a:bodyPr lIns="0" tIns="0" rIns="0" bIns="0" rtlCol="0" anchor="t"/>
            <a:lstStyle/>
            <a:p>
              <a:pPr algn="ctr">
                <a:lnSpc>
                  <a:spcPts val="4312"/>
                </a:lnSpc>
              </a:pPr>
              <a:r>
                <a:rPr lang="en-US" sz="2687" b="1">
                  <a:solidFill>
                    <a:srgbClr val="D7D4CC"/>
                  </a:solidFill>
                  <a:latin typeface="Comfortaa Bold"/>
                  <a:ea typeface="Comfortaa Bold"/>
                  <a:cs typeface="Comfortaa Bold"/>
                  <a:sym typeface="Comfortaa Bold"/>
                </a:rPr>
                <a:t>1</a:t>
              </a:r>
            </a:p>
          </p:txBody>
        </p:sp>
      </p:grpSp>
      <p:grpSp>
        <p:nvGrpSpPr>
          <p:cNvPr id="14" name="Group 14"/>
          <p:cNvGrpSpPr/>
          <p:nvPr/>
        </p:nvGrpSpPr>
        <p:grpSpPr>
          <a:xfrm>
            <a:off x="3968949" y="3125092"/>
            <a:ext cx="5175051" cy="475659"/>
            <a:chOff x="0" y="0"/>
            <a:chExt cx="5565775" cy="511572"/>
          </a:xfrm>
        </p:grpSpPr>
        <p:sp>
          <p:nvSpPr>
            <p:cNvPr id="15" name="Freeform 15"/>
            <p:cNvSpPr/>
            <p:nvPr/>
          </p:nvSpPr>
          <p:spPr>
            <a:xfrm>
              <a:off x="0" y="0"/>
              <a:ext cx="5565775" cy="511572"/>
            </a:xfrm>
            <a:custGeom>
              <a:avLst/>
              <a:gdLst/>
              <a:ahLst/>
              <a:cxnLst/>
              <a:rect l="l" t="t" r="r" b="b"/>
              <a:pathLst>
                <a:path w="5565775" h="511572">
                  <a:moveTo>
                    <a:pt x="0" y="0"/>
                  </a:moveTo>
                  <a:lnTo>
                    <a:pt x="5565775" y="0"/>
                  </a:lnTo>
                  <a:lnTo>
                    <a:pt x="5565775" y="511572"/>
                  </a:lnTo>
                  <a:lnTo>
                    <a:pt x="0" y="511572"/>
                  </a:lnTo>
                  <a:close/>
                </a:path>
              </a:pathLst>
            </a:custGeom>
            <a:solidFill>
              <a:srgbClr val="000000">
                <a:alpha val="0"/>
              </a:srgbClr>
            </a:solidFill>
          </p:spPr>
        </p:sp>
        <p:sp>
          <p:nvSpPr>
            <p:cNvPr id="16" name="TextBox 16"/>
            <p:cNvSpPr txBox="1"/>
            <p:nvPr/>
          </p:nvSpPr>
          <p:spPr>
            <a:xfrm>
              <a:off x="0" y="-28575"/>
              <a:ext cx="5565775" cy="540147"/>
            </a:xfrm>
            <a:prstGeom prst="rect">
              <a:avLst/>
            </a:prstGeom>
          </p:spPr>
          <p:txBody>
            <a:bodyPr lIns="0" tIns="0" rIns="0" bIns="0" rtlCol="0" anchor="t"/>
            <a:lstStyle/>
            <a:p>
              <a:pPr algn="l">
                <a:lnSpc>
                  <a:spcPts val="3000"/>
                </a:lnSpc>
              </a:pPr>
              <a:r>
                <a:rPr lang="en-US" sz="2375" b="1">
                  <a:solidFill>
                    <a:srgbClr val="D7D4CC"/>
                  </a:solidFill>
                  <a:latin typeface="Comfortaa Bold"/>
                  <a:ea typeface="Comfortaa Bold"/>
                  <a:cs typeface="Comfortaa Bold"/>
                  <a:sym typeface="Comfortaa Bold"/>
                </a:rPr>
                <a:t>Adaptive Lens Technology</a:t>
              </a:r>
            </a:p>
          </p:txBody>
        </p:sp>
      </p:grpSp>
      <p:grpSp>
        <p:nvGrpSpPr>
          <p:cNvPr id="17" name="Group 17"/>
          <p:cNvGrpSpPr/>
          <p:nvPr/>
        </p:nvGrpSpPr>
        <p:grpSpPr>
          <a:xfrm>
            <a:off x="3968949" y="3674566"/>
            <a:ext cx="13075592" cy="884336"/>
            <a:chOff x="0" y="0"/>
            <a:chExt cx="17434123" cy="1179115"/>
          </a:xfrm>
        </p:grpSpPr>
        <p:sp>
          <p:nvSpPr>
            <p:cNvPr id="18" name="Freeform 18"/>
            <p:cNvSpPr/>
            <p:nvPr/>
          </p:nvSpPr>
          <p:spPr>
            <a:xfrm>
              <a:off x="0" y="0"/>
              <a:ext cx="17434123" cy="1179115"/>
            </a:xfrm>
            <a:custGeom>
              <a:avLst/>
              <a:gdLst/>
              <a:ahLst/>
              <a:cxnLst/>
              <a:rect l="l" t="t" r="r" b="b"/>
              <a:pathLst>
                <a:path w="17434123" h="1179115">
                  <a:moveTo>
                    <a:pt x="0" y="0"/>
                  </a:moveTo>
                  <a:lnTo>
                    <a:pt x="17434123" y="0"/>
                  </a:lnTo>
                  <a:lnTo>
                    <a:pt x="17434123" y="1179115"/>
                  </a:lnTo>
                  <a:lnTo>
                    <a:pt x="0" y="1179115"/>
                  </a:lnTo>
                  <a:close/>
                </a:path>
              </a:pathLst>
            </a:custGeom>
            <a:solidFill>
              <a:srgbClr val="000000">
                <a:alpha val="0"/>
              </a:srgbClr>
            </a:solidFill>
          </p:spPr>
        </p:sp>
        <p:sp>
          <p:nvSpPr>
            <p:cNvPr id="19" name="TextBox 19"/>
            <p:cNvSpPr txBox="1"/>
            <p:nvPr/>
          </p:nvSpPr>
          <p:spPr>
            <a:xfrm>
              <a:off x="0" y="-104775"/>
              <a:ext cx="17434123" cy="1283890"/>
            </a:xfrm>
            <a:prstGeom prst="rect">
              <a:avLst/>
            </a:prstGeom>
          </p:spPr>
          <p:txBody>
            <a:bodyPr lIns="0" tIns="0" rIns="0" bIns="0" rtlCol="0" anchor="t"/>
            <a:lstStyle/>
            <a:p>
              <a:pPr algn="l">
                <a:lnSpc>
                  <a:spcPts val="3437"/>
                </a:lnSpc>
              </a:pPr>
              <a:r>
                <a:rPr lang="en-US" sz="2125" b="1">
                  <a:solidFill>
                    <a:srgbClr val="D7D4CC"/>
                  </a:solidFill>
                  <a:latin typeface="Raleway Medium"/>
                  <a:ea typeface="Raleway Medium"/>
                  <a:cs typeface="Raleway Medium"/>
                  <a:sym typeface="Raleway Medium"/>
                </a:rPr>
                <a:t>Our proprietary adaptive lens technology sets auraVue apart from competitors, offering unparalleled functionality and user experience.</a:t>
              </a:r>
            </a:p>
          </p:txBody>
        </p:sp>
      </p:grpSp>
      <p:grpSp>
        <p:nvGrpSpPr>
          <p:cNvPr id="20" name="Group 20"/>
          <p:cNvGrpSpPr/>
          <p:nvPr/>
        </p:nvGrpSpPr>
        <p:grpSpPr>
          <a:xfrm>
            <a:off x="3830836" y="4816079"/>
            <a:ext cx="13351818" cy="19050"/>
            <a:chOff x="0" y="0"/>
            <a:chExt cx="17802423" cy="25400"/>
          </a:xfrm>
        </p:grpSpPr>
        <p:sp>
          <p:nvSpPr>
            <p:cNvPr id="21" name="Freeform 21"/>
            <p:cNvSpPr/>
            <p:nvPr/>
          </p:nvSpPr>
          <p:spPr>
            <a:xfrm>
              <a:off x="0" y="0"/>
              <a:ext cx="17802479" cy="25400"/>
            </a:xfrm>
            <a:custGeom>
              <a:avLst/>
              <a:gdLst/>
              <a:ahLst/>
              <a:cxnLst/>
              <a:rect l="l" t="t" r="r" b="b"/>
              <a:pathLst>
                <a:path w="17802479" h="25400">
                  <a:moveTo>
                    <a:pt x="0" y="12700"/>
                  </a:moveTo>
                  <a:cubicBezTo>
                    <a:pt x="0" y="5715"/>
                    <a:pt x="5715" y="0"/>
                    <a:pt x="12700" y="0"/>
                  </a:cubicBezTo>
                  <a:lnTo>
                    <a:pt x="17789779" y="0"/>
                  </a:lnTo>
                  <a:cubicBezTo>
                    <a:pt x="17796765" y="0"/>
                    <a:pt x="17802479" y="5715"/>
                    <a:pt x="17802479" y="12700"/>
                  </a:cubicBezTo>
                  <a:cubicBezTo>
                    <a:pt x="17802479" y="19685"/>
                    <a:pt x="17796765" y="25400"/>
                    <a:pt x="17789779" y="25400"/>
                  </a:cubicBezTo>
                  <a:lnTo>
                    <a:pt x="12700" y="25400"/>
                  </a:lnTo>
                  <a:cubicBezTo>
                    <a:pt x="5715" y="25400"/>
                    <a:pt x="0" y="19685"/>
                    <a:pt x="0" y="12700"/>
                  </a:cubicBezTo>
                  <a:close/>
                </a:path>
              </a:pathLst>
            </a:custGeom>
            <a:solidFill>
              <a:srgbClr val="5F5F63"/>
            </a:solidFill>
          </p:spPr>
        </p:sp>
      </p:grpSp>
      <p:grpSp>
        <p:nvGrpSpPr>
          <p:cNvPr id="22" name="Group 22"/>
          <p:cNvGrpSpPr/>
          <p:nvPr/>
        </p:nvGrpSpPr>
        <p:grpSpPr>
          <a:xfrm>
            <a:off x="967234" y="4973241"/>
            <a:ext cx="5451127" cy="1986260"/>
            <a:chOff x="0" y="0"/>
            <a:chExt cx="7268170" cy="2648347"/>
          </a:xfrm>
        </p:grpSpPr>
        <p:sp>
          <p:nvSpPr>
            <p:cNvPr id="23" name="Freeform 23"/>
            <p:cNvSpPr/>
            <p:nvPr/>
          </p:nvSpPr>
          <p:spPr>
            <a:xfrm>
              <a:off x="0" y="0"/>
              <a:ext cx="7268083" cy="2648331"/>
            </a:xfrm>
            <a:custGeom>
              <a:avLst/>
              <a:gdLst/>
              <a:ahLst/>
              <a:cxnLst/>
              <a:rect l="l" t="t" r="r" b="b"/>
              <a:pathLst>
                <a:path w="7268083" h="2648331">
                  <a:moveTo>
                    <a:pt x="0" y="552704"/>
                  </a:moveTo>
                  <a:cubicBezTo>
                    <a:pt x="0" y="247523"/>
                    <a:pt x="247523" y="0"/>
                    <a:pt x="552704" y="0"/>
                  </a:cubicBezTo>
                  <a:lnTo>
                    <a:pt x="6715379" y="0"/>
                  </a:lnTo>
                  <a:cubicBezTo>
                    <a:pt x="7020687" y="0"/>
                    <a:pt x="7268083" y="247523"/>
                    <a:pt x="7268083" y="552704"/>
                  </a:cubicBezTo>
                  <a:lnTo>
                    <a:pt x="7268083" y="2095627"/>
                  </a:lnTo>
                  <a:cubicBezTo>
                    <a:pt x="7268083" y="2400935"/>
                    <a:pt x="7020561" y="2648331"/>
                    <a:pt x="6715379" y="2648331"/>
                  </a:cubicBezTo>
                  <a:lnTo>
                    <a:pt x="552704" y="2648331"/>
                  </a:lnTo>
                  <a:cubicBezTo>
                    <a:pt x="247523" y="2648331"/>
                    <a:pt x="0" y="2400935"/>
                    <a:pt x="0" y="2095627"/>
                  </a:cubicBezTo>
                  <a:close/>
                </a:path>
              </a:pathLst>
            </a:custGeom>
            <a:solidFill>
              <a:srgbClr val="46464A"/>
            </a:solidFill>
          </p:spPr>
        </p:sp>
      </p:grpSp>
      <p:grpSp>
        <p:nvGrpSpPr>
          <p:cNvPr id="24" name="Group 24"/>
          <p:cNvGrpSpPr/>
          <p:nvPr/>
        </p:nvGrpSpPr>
        <p:grpSpPr>
          <a:xfrm>
            <a:off x="1243459" y="5689998"/>
            <a:ext cx="203150" cy="552599"/>
            <a:chOff x="0" y="0"/>
            <a:chExt cx="270867" cy="736798"/>
          </a:xfrm>
        </p:grpSpPr>
        <p:sp>
          <p:nvSpPr>
            <p:cNvPr id="25" name="Freeform 25"/>
            <p:cNvSpPr/>
            <p:nvPr/>
          </p:nvSpPr>
          <p:spPr>
            <a:xfrm>
              <a:off x="0" y="0"/>
              <a:ext cx="270867" cy="736798"/>
            </a:xfrm>
            <a:custGeom>
              <a:avLst/>
              <a:gdLst/>
              <a:ahLst/>
              <a:cxnLst/>
              <a:rect l="l" t="t" r="r" b="b"/>
              <a:pathLst>
                <a:path w="270867" h="736798">
                  <a:moveTo>
                    <a:pt x="0" y="0"/>
                  </a:moveTo>
                  <a:lnTo>
                    <a:pt x="270867" y="0"/>
                  </a:lnTo>
                  <a:lnTo>
                    <a:pt x="270867" y="736798"/>
                  </a:lnTo>
                  <a:lnTo>
                    <a:pt x="0" y="736798"/>
                  </a:lnTo>
                  <a:close/>
                </a:path>
              </a:pathLst>
            </a:custGeom>
            <a:solidFill>
              <a:srgbClr val="000000">
                <a:alpha val="0"/>
              </a:srgbClr>
            </a:solidFill>
          </p:spPr>
        </p:sp>
        <p:sp>
          <p:nvSpPr>
            <p:cNvPr id="26" name="TextBox 26"/>
            <p:cNvSpPr txBox="1"/>
            <p:nvPr/>
          </p:nvSpPr>
          <p:spPr>
            <a:xfrm>
              <a:off x="0" y="-114300"/>
              <a:ext cx="270867" cy="851098"/>
            </a:xfrm>
            <a:prstGeom prst="rect">
              <a:avLst/>
            </a:prstGeom>
          </p:spPr>
          <p:txBody>
            <a:bodyPr lIns="0" tIns="0" rIns="0" bIns="0" rtlCol="0" anchor="t"/>
            <a:lstStyle/>
            <a:p>
              <a:pPr algn="ctr">
                <a:lnSpc>
                  <a:spcPts val="4312"/>
                </a:lnSpc>
              </a:pPr>
              <a:r>
                <a:rPr lang="en-US" sz="2687" b="1">
                  <a:solidFill>
                    <a:srgbClr val="D7D4CC"/>
                  </a:solidFill>
                  <a:latin typeface="Comfortaa Bold"/>
                  <a:ea typeface="Comfortaa Bold"/>
                  <a:cs typeface="Comfortaa Bold"/>
                  <a:sym typeface="Comfortaa Bold"/>
                </a:rPr>
                <a:t>2</a:t>
              </a:r>
            </a:p>
          </p:txBody>
        </p:sp>
      </p:grpSp>
      <p:grpSp>
        <p:nvGrpSpPr>
          <p:cNvPr id="27" name="Group 27"/>
          <p:cNvGrpSpPr/>
          <p:nvPr/>
        </p:nvGrpSpPr>
        <p:grpSpPr>
          <a:xfrm>
            <a:off x="6694586" y="5249466"/>
            <a:ext cx="3535412" cy="383679"/>
            <a:chOff x="0" y="0"/>
            <a:chExt cx="4713883" cy="511572"/>
          </a:xfrm>
        </p:grpSpPr>
        <p:sp>
          <p:nvSpPr>
            <p:cNvPr id="28" name="Freeform 28"/>
            <p:cNvSpPr/>
            <p:nvPr/>
          </p:nvSpPr>
          <p:spPr>
            <a:xfrm>
              <a:off x="0" y="0"/>
              <a:ext cx="4713883" cy="511572"/>
            </a:xfrm>
            <a:custGeom>
              <a:avLst/>
              <a:gdLst/>
              <a:ahLst/>
              <a:cxnLst/>
              <a:rect l="l" t="t" r="r" b="b"/>
              <a:pathLst>
                <a:path w="4713883" h="511572">
                  <a:moveTo>
                    <a:pt x="0" y="0"/>
                  </a:moveTo>
                  <a:lnTo>
                    <a:pt x="4713883" y="0"/>
                  </a:lnTo>
                  <a:lnTo>
                    <a:pt x="4713883" y="511572"/>
                  </a:lnTo>
                  <a:lnTo>
                    <a:pt x="0" y="511572"/>
                  </a:lnTo>
                  <a:close/>
                </a:path>
              </a:pathLst>
            </a:custGeom>
            <a:solidFill>
              <a:srgbClr val="000000">
                <a:alpha val="0"/>
              </a:srgbClr>
            </a:solidFill>
          </p:spPr>
        </p:sp>
        <p:sp>
          <p:nvSpPr>
            <p:cNvPr id="29" name="TextBox 29"/>
            <p:cNvSpPr txBox="1"/>
            <p:nvPr/>
          </p:nvSpPr>
          <p:spPr>
            <a:xfrm>
              <a:off x="0" y="-28575"/>
              <a:ext cx="4713883" cy="540147"/>
            </a:xfrm>
            <a:prstGeom prst="rect">
              <a:avLst/>
            </a:prstGeom>
          </p:spPr>
          <p:txBody>
            <a:bodyPr lIns="0" tIns="0" rIns="0" bIns="0" rtlCol="0" anchor="t"/>
            <a:lstStyle/>
            <a:p>
              <a:pPr algn="l">
                <a:lnSpc>
                  <a:spcPts val="3000"/>
                </a:lnSpc>
              </a:pPr>
              <a:r>
                <a:rPr lang="en-US" sz="2375" b="1">
                  <a:solidFill>
                    <a:srgbClr val="D7D4CC"/>
                  </a:solidFill>
                  <a:latin typeface="Comfortaa Bold"/>
                  <a:ea typeface="Comfortaa Bold"/>
                  <a:cs typeface="Comfortaa Bold"/>
                  <a:sym typeface="Comfortaa Bold"/>
                </a:rPr>
                <a:t>Sustainable Materials</a:t>
              </a:r>
            </a:p>
          </p:txBody>
        </p:sp>
      </p:grpSp>
      <p:grpSp>
        <p:nvGrpSpPr>
          <p:cNvPr id="30" name="Group 30"/>
          <p:cNvGrpSpPr/>
          <p:nvPr/>
        </p:nvGrpSpPr>
        <p:grpSpPr>
          <a:xfrm>
            <a:off x="6694586" y="5798939"/>
            <a:ext cx="10349954" cy="884336"/>
            <a:chOff x="0" y="0"/>
            <a:chExt cx="13799938" cy="1179115"/>
          </a:xfrm>
        </p:grpSpPr>
        <p:sp>
          <p:nvSpPr>
            <p:cNvPr id="31" name="Freeform 31"/>
            <p:cNvSpPr/>
            <p:nvPr/>
          </p:nvSpPr>
          <p:spPr>
            <a:xfrm>
              <a:off x="0" y="0"/>
              <a:ext cx="13799939" cy="1179115"/>
            </a:xfrm>
            <a:custGeom>
              <a:avLst/>
              <a:gdLst/>
              <a:ahLst/>
              <a:cxnLst/>
              <a:rect l="l" t="t" r="r" b="b"/>
              <a:pathLst>
                <a:path w="13799939" h="1179115">
                  <a:moveTo>
                    <a:pt x="0" y="0"/>
                  </a:moveTo>
                  <a:lnTo>
                    <a:pt x="13799939" y="0"/>
                  </a:lnTo>
                  <a:lnTo>
                    <a:pt x="13799939" y="1179115"/>
                  </a:lnTo>
                  <a:lnTo>
                    <a:pt x="0" y="1179115"/>
                  </a:lnTo>
                  <a:close/>
                </a:path>
              </a:pathLst>
            </a:custGeom>
            <a:solidFill>
              <a:srgbClr val="000000">
                <a:alpha val="0"/>
              </a:srgbClr>
            </a:solidFill>
          </p:spPr>
        </p:sp>
        <p:sp>
          <p:nvSpPr>
            <p:cNvPr id="32" name="TextBox 32"/>
            <p:cNvSpPr txBox="1"/>
            <p:nvPr/>
          </p:nvSpPr>
          <p:spPr>
            <a:xfrm>
              <a:off x="0" y="-104775"/>
              <a:ext cx="13799938" cy="1283890"/>
            </a:xfrm>
            <a:prstGeom prst="rect">
              <a:avLst/>
            </a:prstGeom>
          </p:spPr>
          <p:txBody>
            <a:bodyPr lIns="0" tIns="0" rIns="0" bIns="0" rtlCol="0" anchor="t"/>
            <a:lstStyle/>
            <a:p>
              <a:pPr algn="l">
                <a:lnSpc>
                  <a:spcPts val="3437"/>
                </a:lnSpc>
              </a:pPr>
              <a:r>
                <a:rPr lang="en-US" sz="2125" b="1">
                  <a:solidFill>
                    <a:srgbClr val="D7D4CC"/>
                  </a:solidFill>
                  <a:latin typeface="Raleway Medium"/>
                  <a:ea typeface="Raleway Medium"/>
                  <a:cs typeface="Raleway Medium"/>
                  <a:sym typeface="Raleway Medium"/>
                </a:rPr>
                <a:t>We utilize eco-friendly and durable materials, aligning with growing consumer demand for sustainable products.</a:t>
              </a:r>
            </a:p>
          </p:txBody>
        </p:sp>
      </p:grpSp>
      <p:grpSp>
        <p:nvGrpSpPr>
          <p:cNvPr id="33" name="Group 33"/>
          <p:cNvGrpSpPr/>
          <p:nvPr/>
        </p:nvGrpSpPr>
        <p:grpSpPr>
          <a:xfrm>
            <a:off x="6556474" y="6940451"/>
            <a:ext cx="10626179" cy="19050"/>
            <a:chOff x="0" y="0"/>
            <a:chExt cx="14168238" cy="25400"/>
          </a:xfrm>
        </p:grpSpPr>
        <p:sp>
          <p:nvSpPr>
            <p:cNvPr id="34" name="Freeform 34"/>
            <p:cNvSpPr/>
            <p:nvPr/>
          </p:nvSpPr>
          <p:spPr>
            <a:xfrm>
              <a:off x="0" y="0"/>
              <a:ext cx="14168247" cy="25400"/>
            </a:xfrm>
            <a:custGeom>
              <a:avLst/>
              <a:gdLst/>
              <a:ahLst/>
              <a:cxnLst/>
              <a:rect l="l" t="t" r="r" b="b"/>
              <a:pathLst>
                <a:path w="14168247" h="25400">
                  <a:moveTo>
                    <a:pt x="0" y="12700"/>
                  </a:moveTo>
                  <a:cubicBezTo>
                    <a:pt x="0" y="5715"/>
                    <a:pt x="5715" y="0"/>
                    <a:pt x="12700" y="0"/>
                  </a:cubicBezTo>
                  <a:lnTo>
                    <a:pt x="14155547" y="0"/>
                  </a:lnTo>
                  <a:cubicBezTo>
                    <a:pt x="14162532" y="0"/>
                    <a:pt x="14168247" y="5715"/>
                    <a:pt x="14168247" y="12700"/>
                  </a:cubicBezTo>
                  <a:cubicBezTo>
                    <a:pt x="14168247" y="19685"/>
                    <a:pt x="14162532" y="25400"/>
                    <a:pt x="14155547" y="25400"/>
                  </a:cubicBezTo>
                  <a:lnTo>
                    <a:pt x="12700" y="25400"/>
                  </a:lnTo>
                  <a:cubicBezTo>
                    <a:pt x="5715" y="25400"/>
                    <a:pt x="0" y="19685"/>
                    <a:pt x="0" y="12700"/>
                  </a:cubicBezTo>
                  <a:close/>
                </a:path>
              </a:pathLst>
            </a:custGeom>
            <a:solidFill>
              <a:srgbClr val="5F5F63"/>
            </a:solidFill>
          </p:spPr>
        </p:sp>
      </p:grpSp>
      <p:grpSp>
        <p:nvGrpSpPr>
          <p:cNvPr id="35" name="Group 35"/>
          <p:cNvGrpSpPr/>
          <p:nvPr/>
        </p:nvGrpSpPr>
        <p:grpSpPr>
          <a:xfrm>
            <a:off x="967234" y="7097614"/>
            <a:ext cx="8176766" cy="2428429"/>
            <a:chOff x="0" y="0"/>
            <a:chExt cx="10902355" cy="3237905"/>
          </a:xfrm>
        </p:grpSpPr>
        <p:sp>
          <p:nvSpPr>
            <p:cNvPr id="36" name="Freeform 36"/>
            <p:cNvSpPr/>
            <p:nvPr/>
          </p:nvSpPr>
          <p:spPr>
            <a:xfrm>
              <a:off x="0" y="0"/>
              <a:ext cx="10902315" cy="3237865"/>
            </a:xfrm>
            <a:custGeom>
              <a:avLst/>
              <a:gdLst/>
              <a:ahLst/>
              <a:cxnLst/>
              <a:rect l="l" t="t" r="r" b="b"/>
              <a:pathLst>
                <a:path w="10902315" h="3237865">
                  <a:moveTo>
                    <a:pt x="0" y="552704"/>
                  </a:moveTo>
                  <a:cubicBezTo>
                    <a:pt x="0" y="247523"/>
                    <a:pt x="247523" y="0"/>
                    <a:pt x="552704" y="0"/>
                  </a:cubicBezTo>
                  <a:lnTo>
                    <a:pt x="10349611" y="0"/>
                  </a:lnTo>
                  <a:cubicBezTo>
                    <a:pt x="10654919" y="0"/>
                    <a:pt x="10902315" y="247523"/>
                    <a:pt x="10902315" y="552704"/>
                  </a:cubicBezTo>
                  <a:lnTo>
                    <a:pt x="10902315" y="2685161"/>
                  </a:lnTo>
                  <a:cubicBezTo>
                    <a:pt x="10902315" y="2990469"/>
                    <a:pt x="10654792" y="3237865"/>
                    <a:pt x="10349611" y="3237865"/>
                  </a:cubicBezTo>
                  <a:lnTo>
                    <a:pt x="552704" y="3237865"/>
                  </a:lnTo>
                  <a:cubicBezTo>
                    <a:pt x="247523" y="3237865"/>
                    <a:pt x="0" y="2990469"/>
                    <a:pt x="0" y="2685161"/>
                  </a:cubicBezTo>
                  <a:close/>
                </a:path>
              </a:pathLst>
            </a:custGeom>
            <a:solidFill>
              <a:srgbClr val="46464A"/>
            </a:solidFill>
          </p:spPr>
        </p:sp>
      </p:grpSp>
      <p:grpSp>
        <p:nvGrpSpPr>
          <p:cNvPr id="37" name="Group 37"/>
          <p:cNvGrpSpPr/>
          <p:nvPr/>
        </p:nvGrpSpPr>
        <p:grpSpPr>
          <a:xfrm>
            <a:off x="1243459" y="8035529"/>
            <a:ext cx="206871" cy="552599"/>
            <a:chOff x="0" y="0"/>
            <a:chExt cx="275828" cy="736798"/>
          </a:xfrm>
        </p:grpSpPr>
        <p:sp>
          <p:nvSpPr>
            <p:cNvPr id="38" name="Freeform 38"/>
            <p:cNvSpPr/>
            <p:nvPr/>
          </p:nvSpPr>
          <p:spPr>
            <a:xfrm>
              <a:off x="0" y="0"/>
              <a:ext cx="275828" cy="736798"/>
            </a:xfrm>
            <a:custGeom>
              <a:avLst/>
              <a:gdLst/>
              <a:ahLst/>
              <a:cxnLst/>
              <a:rect l="l" t="t" r="r" b="b"/>
              <a:pathLst>
                <a:path w="275828" h="736798">
                  <a:moveTo>
                    <a:pt x="0" y="0"/>
                  </a:moveTo>
                  <a:lnTo>
                    <a:pt x="275828" y="0"/>
                  </a:lnTo>
                  <a:lnTo>
                    <a:pt x="275828" y="736798"/>
                  </a:lnTo>
                  <a:lnTo>
                    <a:pt x="0" y="736798"/>
                  </a:lnTo>
                  <a:close/>
                </a:path>
              </a:pathLst>
            </a:custGeom>
            <a:solidFill>
              <a:srgbClr val="000000">
                <a:alpha val="0"/>
              </a:srgbClr>
            </a:solidFill>
          </p:spPr>
        </p:sp>
        <p:sp>
          <p:nvSpPr>
            <p:cNvPr id="39" name="TextBox 39"/>
            <p:cNvSpPr txBox="1"/>
            <p:nvPr/>
          </p:nvSpPr>
          <p:spPr>
            <a:xfrm>
              <a:off x="0" y="-114300"/>
              <a:ext cx="275828" cy="851098"/>
            </a:xfrm>
            <a:prstGeom prst="rect">
              <a:avLst/>
            </a:prstGeom>
          </p:spPr>
          <p:txBody>
            <a:bodyPr lIns="0" tIns="0" rIns="0" bIns="0" rtlCol="0" anchor="t"/>
            <a:lstStyle/>
            <a:p>
              <a:pPr algn="ctr">
                <a:lnSpc>
                  <a:spcPts val="4312"/>
                </a:lnSpc>
              </a:pPr>
              <a:r>
                <a:rPr lang="en-US" sz="2687" b="1">
                  <a:solidFill>
                    <a:srgbClr val="D7D4CC"/>
                  </a:solidFill>
                  <a:latin typeface="Comfortaa Bold"/>
                  <a:ea typeface="Comfortaa Bold"/>
                  <a:cs typeface="Comfortaa Bold"/>
                  <a:sym typeface="Comfortaa Bold"/>
                </a:rPr>
                <a:t>3</a:t>
              </a:r>
            </a:p>
          </p:txBody>
        </p:sp>
      </p:grpSp>
      <p:grpSp>
        <p:nvGrpSpPr>
          <p:cNvPr id="40" name="Group 40"/>
          <p:cNvGrpSpPr/>
          <p:nvPr/>
        </p:nvGrpSpPr>
        <p:grpSpPr>
          <a:xfrm>
            <a:off x="9420225" y="7373839"/>
            <a:ext cx="4007346" cy="383679"/>
            <a:chOff x="0" y="0"/>
            <a:chExt cx="5343128" cy="511572"/>
          </a:xfrm>
        </p:grpSpPr>
        <p:sp>
          <p:nvSpPr>
            <p:cNvPr id="41" name="Freeform 41"/>
            <p:cNvSpPr/>
            <p:nvPr/>
          </p:nvSpPr>
          <p:spPr>
            <a:xfrm>
              <a:off x="0" y="0"/>
              <a:ext cx="5343129" cy="511572"/>
            </a:xfrm>
            <a:custGeom>
              <a:avLst/>
              <a:gdLst/>
              <a:ahLst/>
              <a:cxnLst/>
              <a:rect l="l" t="t" r="r" b="b"/>
              <a:pathLst>
                <a:path w="5343129" h="511572">
                  <a:moveTo>
                    <a:pt x="0" y="0"/>
                  </a:moveTo>
                  <a:lnTo>
                    <a:pt x="5343129" y="0"/>
                  </a:lnTo>
                  <a:lnTo>
                    <a:pt x="5343129" y="511572"/>
                  </a:lnTo>
                  <a:lnTo>
                    <a:pt x="0" y="511572"/>
                  </a:lnTo>
                  <a:close/>
                </a:path>
              </a:pathLst>
            </a:custGeom>
            <a:solidFill>
              <a:srgbClr val="000000">
                <a:alpha val="0"/>
              </a:srgbClr>
            </a:solidFill>
          </p:spPr>
        </p:sp>
        <p:sp>
          <p:nvSpPr>
            <p:cNvPr id="42" name="TextBox 42"/>
            <p:cNvSpPr txBox="1"/>
            <p:nvPr/>
          </p:nvSpPr>
          <p:spPr>
            <a:xfrm>
              <a:off x="0" y="-28575"/>
              <a:ext cx="5343128" cy="540147"/>
            </a:xfrm>
            <a:prstGeom prst="rect">
              <a:avLst/>
            </a:prstGeom>
          </p:spPr>
          <p:txBody>
            <a:bodyPr lIns="0" tIns="0" rIns="0" bIns="0" rtlCol="0" anchor="t"/>
            <a:lstStyle/>
            <a:p>
              <a:pPr algn="l">
                <a:lnSpc>
                  <a:spcPts val="3000"/>
                </a:lnSpc>
              </a:pPr>
              <a:r>
                <a:rPr lang="en-US" sz="2375" b="1">
                  <a:solidFill>
                    <a:srgbClr val="D7D4CC"/>
                  </a:solidFill>
                  <a:latin typeface="Comfortaa Bold"/>
                  <a:ea typeface="Comfortaa Bold"/>
                  <a:cs typeface="Comfortaa Bold"/>
                  <a:sym typeface="Comfortaa Bold"/>
                </a:rPr>
                <a:t>Fashion-forward Designs</a:t>
              </a:r>
            </a:p>
          </p:txBody>
        </p:sp>
      </p:grpSp>
      <p:grpSp>
        <p:nvGrpSpPr>
          <p:cNvPr id="43" name="Group 43"/>
          <p:cNvGrpSpPr/>
          <p:nvPr/>
        </p:nvGrpSpPr>
        <p:grpSpPr>
          <a:xfrm>
            <a:off x="9420225" y="7923311"/>
            <a:ext cx="7624316" cy="1326505"/>
            <a:chOff x="0" y="0"/>
            <a:chExt cx="10165755" cy="1768673"/>
          </a:xfrm>
        </p:grpSpPr>
        <p:sp>
          <p:nvSpPr>
            <p:cNvPr id="44" name="Freeform 44"/>
            <p:cNvSpPr/>
            <p:nvPr/>
          </p:nvSpPr>
          <p:spPr>
            <a:xfrm>
              <a:off x="0" y="0"/>
              <a:ext cx="10165755" cy="1768673"/>
            </a:xfrm>
            <a:custGeom>
              <a:avLst/>
              <a:gdLst/>
              <a:ahLst/>
              <a:cxnLst/>
              <a:rect l="l" t="t" r="r" b="b"/>
              <a:pathLst>
                <a:path w="10165755" h="1768673">
                  <a:moveTo>
                    <a:pt x="0" y="0"/>
                  </a:moveTo>
                  <a:lnTo>
                    <a:pt x="10165755" y="0"/>
                  </a:lnTo>
                  <a:lnTo>
                    <a:pt x="10165755" y="1768673"/>
                  </a:lnTo>
                  <a:lnTo>
                    <a:pt x="0" y="1768673"/>
                  </a:lnTo>
                  <a:close/>
                </a:path>
              </a:pathLst>
            </a:custGeom>
            <a:solidFill>
              <a:srgbClr val="000000">
                <a:alpha val="0"/>
              </a:srgbClr>
            </a:solidFill>
          </p:spPr>
        </p:sp>
        <p:sp>
          <p:nvSpPr>
            <p:cNvPr id="45" name="TextBox 45"/>
            <p:cNvSpPr txBox="1"/>
            <p:nvPr/>
          </p:nvSpPr>
          <p:spPr>
            <a:xfrm>
              <a:off x="0" y="-104775"/>
              <a:ext cx="10165755" cy="1873448"/>
            </a:xfrm>
            <a:prstGeom prst="rect">
              <a:avLst/>
            </a:prstGeom>
          </p:spPr>
          <p:txBody>
            <a:bodyPr lIns="0" tIns="0" rIns="0" bIns="0" rtlCol="0" anchor="t"/>
            <a:lstStyle/>
            <a:p>
              <a:pPr algn="l">
                <a:lnSpc>
                  <a:spcPts val="3437"/>
                </a:lnSpc>
              </a:pPr>
              <a:r>
                <a:rPr lang="en-US" sz="2125" b="1">
                  <a:solidFill>
                    <a:srgbClr val="D7D4CC"/>
                  </a:solidFill>
                  <a:latin typeface="Raleway Medium"/>
                  <a:ea typeface="Raleway Medium"/>
                  <a:cs typeface="Raleway Medium"/>
                  <a:sym typeface="Raleway Medium"/>
                </a:rPr>
                <a:t>auraVue's sleek and stylish designs cater to diverse fashion tastes, offering a range of frame options to complement different looks.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p:spPr>
        </p:sp>
      </p:grpSp>
      <p:grpSp>
        <p:nvGrpSpPr>
          <p:cNvPr id="6" name="Group 6"/>
          <p:cNvGrpSpPr/>
          <p:nvPr/>
        </p:nvGrpSpPr>
        <p:grpSpPr>
          <a:xfrm>
            <a:off x="850255" y="979289"/>
            <a:ext cx="15411716" cy="942562"/>
            <a:chOff x="0" y="0"/>
            <a:chExt cx="20548955" cy="1256750"/>
          </a:xfrm>
        </p:grpSpPr>
        <p:sp>
          <p:nvSpPr>
            <p:cNvPr id="7" name="Freeform 7"/>
            <p:cNvSpPr/>
            <p:nvPr/>
          </p:nvSpPr>
          <p:spPr>
            <a:xfrm>
              <a:off x="0" y="0"/>
              <a:ext cx="20548955" cy="1256750"/>
            </a:xfrm>
            <a:custGeom>
              <a:avLst/>
              <a:gdLst/>
              <a:ahLst/>
              <a:cxnLst/>
              <a:rect l="l" t="t" r="r" b="b"/>
              <a:pathLst>
                <a:path w="20548955" h="1256750">
                  <a:moveTo>
                    <a:pt x="0" y="0"/>
                  </a:moveTo>
                  <a:lnTo>
                    <a:pt x="20548955" y="0"/>
                  </a:lnTo>
                  <a:lnTo>
                    <a:pt x="20548955" y="1256750"/>
                  </a:lnTo>
                  <a:lnTo>
                    <a:pt x="0" y="1256750"/>
                  </a:lnTo>
                  <a:close/>
                </a:path>
              </a:pathLst>
            </a:custGeom>
            <a:solidFill>
              <a:srgbClr val="000000">
                <a:alpha val="0"/>
              </a:srgbClr>
            </a:solidFill>
          </p:spPr>
        </p:sp>
        <p:sp>
          <p:nvSpPr>
            <p:cNvPr id="8" name="TextBox 8"/>
            <p:cNvSpPr txBox="1"/>
            <p:nvPr/>
          </p:nvSpPr>
          <p:spPr>
            <a:xfrm>
              <a:off x="0" y="-38100"/>
              <a:ext cx="20548955" cy="1294850"/>
            </a:xfrm>
            <a:prstGeom prst="rect">
              <a:avLst/>
            </a:prstGeom>
          </p:spPr>
          <p:txBody>
            <a:bodyPr lIns="0" tIns="0" rIns="0" bIns="0" rtlCol="0" anchor="t"/>
            <a:lstStyle/>
            <a:p>
              <a:pPr algn="l">
                <a:lnSpc>
                  <a:spcPts val="5312"/>
                </a:lnSpc>
              </a:pPr>
              <a:r>
                <a:rPr lang="en-US" sz="4250" b="1">
                  <a:solidFill>
                    <a:srgbClr val="FFE14D"/>
                  </a:solidFill>
                  <a:latin typeface="Comfortaa Bold"/>
                  <a:ea typeface="Comfortaa Bold"/>
                  <a:cs typeface="Comfortaa Bold"/>
                  <a:sym typeface="Comfortaa Bold"/>
                </a:rPr>
                <a:t>Business Model: Driving Profitability and Scalability</a:t>
              </a:r>
            </a:p>
          </p:txBody>
        </p:sp>
      </p:grpSp>
      <p:sp>
        <p:nvSpPr>
          <p:cNvPr id="9" name="Freeform 9" descr="preencoded.png"/>
          <p:cNvSpPr/>
          <p:nvPr/>
        </p:nvSpPr>
        <p:spPr>
          <a:xfrm>
            <a:off x="3970734" y="2140149"/>
            <a:ext cx="2052638" cy="1746349"/>
          </a:xfrm>
          <a:custGeom>
            <a:avLst/>
            <a:gdLst/>
            <a:ahLst/>
            <a:cxnLst/>
            <a:rect l="l" t="t" r="r" b="b"/>
            <a:pathLst>
              <a:path w="2052638" h="1746349">
                <a:moveTo>
                  <a:pt x="0" y="0"/>
                </a:moveTo>
                <a:lnTo>
                  <a:pt x="2052637" y="0"/>
                </a:lnTo>
                <a:lnTo>
                  <a:pt x="2052637" y="1746348"/>
                </a:lnTo>
                <a:lnTo>
                  <a:pt x="0" y="1746348"/>
                </a:lnTo>
                <a:lnTo>
                  <a:pt x="0" y="0"/>
                </a:lnTo>
                <a:close/>
              </a:path>
            </a:pathLst>
          </a:custGeom>
          <a:blipFill>
            <a:blip r:embed="rId3"/>
            <a:stretch>
              <a:fillRect l="-210" r="-210"/>
            </a:stretch>
          </a:blipFill>
        </p:spPr>
      </p:sp>
      <p:grpSp>
        <p:nvGrpSpPr>
          <p:cNvPr id="10" name="Group 10"/>
          <p:cNvGrpSpPr/>
          <p:nvPr/>
        </p:nvGrpSpPr>
        <p:grpSpPr>
          <a:xfrm>
            <a:off x="4937372" y="2995761"/>
            <a:ext cx="119360" cy="485924"/>
            <a:chOff x="0" y="0"/>
            <a:chExt cx="159147" cy="647898"/>
          </a:xfrm>
        </p:grpSpPr>
        <p:sp>
          <p:nvSpPr>
            <p:cNvPr id="11" name="Freeform 11"/>
            <p:cNvSpPr/>
            <p:nvPr/>
          </p:nvSpPr>
          <p:spPr>
            <a:xfrm>
              <a:off x="0" y="0"/>
              <a:ext cx="159147" cy="647898"/>
            </a:xfrm>
            <a:custGeom>
              <a:avLst/>
              <a:gdLst/>
              <a:ahLst/>
              <a:cxnLst/>
              <a:rect l="l" t="t" r="r" b="b"/>
              <a:pathLst>
                <a:path w="159147" h="647898">
                  <a:moveTo>
                    <a:pt x="0" y="0"/>
                  </a:moveTo>
                  <a:lnTo>
                    <a:pt x="159147" y="0"/>
                  </a:lnTo>
                  <a:lnTo>
                    <a:pt x="159147" y="647898"/>
                  </a:lnTo>
                  <a:lnTo>
                    <a:pt x="0" y="647898"/>
                  </a:lnTo>
                  <a:close/>
                </a:path>
              </a:pathLst>
            </a:custGeom>
            <a:solidFill>
              <a:srgbClr val="000000">
                <a:alpha val="0"/>
              </a:srgbClr>
            </a:solidFill>
          </p:spPr>
        </p:sp>
        <p:sp>
          <p:nvSpPr>
            <p:cNvPr id="12" name="TextBox 12"/>
            <p:cNvSpPr txBox="1"/>
            <p:nvPr/>
          </p:nvSpPr>
          <p:spPr>
            <a:xfrm>
              <a:off x="0" y="-104775"/>
              <a:ext cx="159147" cy="752673"/>
            </a:xfrm>
            <a:prstGeom prst="rect">
              <a:avLst/>
            </a:prstGeom>
          </p:spPr>
          <p:txBody>
            <a:bodyPr lIns="0" tIns="0" rIns="0" bIns="0" rtlCol="0" anchor="t"/>
            <a:lstStyle/>
            <a:p>
              <a:pPr algn="ctr">
                <a:lnSpc>
                  <a:spcPts val="3812"/>
                </a:lnSpc>
              </a:pPr>
              <a:r>
                <a:rPr lang="en-US" sz="2375" b="1">
                  <a:solidFill>
                    <a:srgbClr val="D7D4CC"/>
                  </a:solidFill>
                  <a:latin typeface="Comfortaa Bold"/>
                  <a:ea typeface="Comfortaa Bold"/>
                  <a:cs typeface="Comfortaa Bold"/>
                  <a:sym typeface="Comfortaa Bold"/>
                </a:rPr>
                <a:t>1</a:t>
              </a:r>
            </a:p>
          </p:txBody>
        </p:sp>
      </p:grpSp>
      <p:grpSp>
        <p:nvGrpSpPr>
          <p:cNvPr id="13" name="Group 13"/>
          <p:cNvGrpSpPr/>
          <p:nvPr/>
        </p:nvGrpSpPr>
        <p:grpSpPr>
          <a:xfrm>
            <a:off x="6266259" y="2383036"/>
            <a:ext cx="4530582" cy="425946"/>
            <a:chOff x="0" y="0"/>
            <a:chExt cx="4784923" cy="449858"/>
          </a:xfrm>
        </p:grpSpPr>
        <p:sp>
          <p:nvSpPr>
            <p:cNvPr id="14" name="Freeform 14"/>
            <p:cNvSpPr/>
            <p:nvPr/>
          </p:nvSpPr>
          <p:spPr>
            <a:xfrm>
              <a:off x="0" y="0"/>
              <a:ext cx="4784923" cy="449858"/>
            </a:xfrm>
            <a:custGeom>
              <a:avLst/>
              <a:gdLst/>
              <a:ahLst/>
              <a:cxnLst/>
              <a:rect l="l" t="t" r="r" b="b"/>
              <a:pathLst>
                <a:path w="4784923" h="449858">
                  <a:moveTo>
                    <a:pt x="0" y="0"/>
                  </a:moveTo>
                  <a:lnTo>
                    <a:pt x="4784923" y="0"/>
                  </a:lnTo>
                  <a:lnTo>
                    <a:pt x="4784923" y="449858"/>
                  </a:lnTo>
                  <a:lnTo>
                    <a:pt x="0" y="449858"/>
                  </a:lnTo>
                  <a:close/>
                </a:path>
              </a:pathLst>
            </a:custGeom>
            <a:solidFill>
              <a:srgbClr val="000000">
                <a:alpha val="0"/>
              </a:srgbClr>
            </a:solidFill>
          </p:spPr>
        </p:sp>
        <p:sp>
          <p:nvSpPr>
            <p:cNvPr id="15" name="TextBox 15"/>
            <p:cNvSpPr txBox="1"/>
            <p:nvPr/>
          </p:nvSpPr>
          <p:spPr>
            <a:xfrm>
              <a:off x="0" y="-28575"/>
              <a:ext cx="4784923" cy="478433"/>
            </a:xfrm>
            <a:prstGeom prst="rect">
              <a:avLst/>
            </a:prstGeom>
          </p:spPr>
          <p:txBody>
            <a:bodyPr lIns="0" tIns="0" rIns="0" bIns="0" rtlCol="0" anchor="t"/>
            <a:lstStyle/>
            <a:p>
              <a:pPr algn="l">
                <a:lnSpc>
                  <a:spcPts val="2625"/>
                </a:lnSpc>
              </a:pPr>
              <a:r>
                <a:rPr lang="en-US" sz="2125" b="1">
                  <a:solidFill>
                    <a:srgbClr val="D7D4CC"/>
                  </a:solidFill>
                  <a:latin typeface="Comfortaa Bold"/>
                  <a:ea typeface="Comfortaa Bold"/>
                  <a:cs typeface="Comfortaa Bold"/>
                  <a:sym typeface="Comfortaa Bold"/>
                </a:rPr>
                <a:t>Direct-to-consumer Sales</a:t>
              </a:r>
            </a:p>
          </p:txBody>
        </p:sp>
      </p:grpSp>
      <p:grpSp>
        <p:nvGrpSpPr>
          <p:cNvPr id="16" name="Group 16"/>
          <p:cNvGrpSpPr/>
          <p:nvPr/>
        </p:nvGrpSpPr>
        <p:grpSpPr>
          <a:xfrm>
            <a:off x="6266259" y="2866132"/>
            <a:ext cx="10928598" cy="777479"/>
            <a:chOff x="0" y="0"/>
            <a:chExt cx="14571463" cy="1036638"/>
          </a:xfrm>
        </p:grpSpPr>
        <p:sp>
          <p:nvSpPr>
            <p:cNvPr id="17" name="Freeform 17"/>
            <p:cNvSpPr/>
            <p:nvPr/>
          </p:nvSpPr>
          <p:spPr>
            <a:xfrm>
              <a:off x="0" y="0"/>
              <a:ext cx="14571464" cy="1036638"/>
            </a:xfrm>
            <a:custGeom>
              <a:avLst/>
              <a:gdLst/>
              <a:ahLst/>
              <a:cxnLst/>
              <a:rect l="l" t="t" r="r" b="b"/>
              <a:pathLst>
                <a:path w="14571464" h="1036638">
                  <a:moveTo>
                    <a:pt x="0" y="0"/>
                  </a:moveTo>
                  <a:lnTo>
                    <a:pt x="14571464" y="0"/>
                  </a:lnTo>
                  <a:lnTo>
                    <a:pt x="14571464" y="1036638"/>
                  </a:lnTo>
                  <a:lnTo>
                    <a:pt x="0" y="1036638"/>
                  </a:lnTo>
                  <a:close/>
                </a:path>
              </a:pathLst>
            </a:custGeom>
            <a:solidFill>
              <a:srgbClr val="000000">
                <a:alpha val="0"/>
              </a:srgbClr>
            </a:solidFill>
          </p:spPr>
        </p:sp>
        <p:sp>
          <p:nvSpPr>
            <p:cNvPr id="18" name="TextBox 18"/>
            <p:cNvSpPr txBox="1"/>
            <p:nvPr/>
          </p:nvSpPr>
          <p:spPr>
            <a:xfrm>
              <a:off x="0" y="-85725"/>
              <a:ext cx="14571463" cy="1122363"/>
            </a:xfrm>
            <a:prstGeom prst="rect">
              <a:avLst/>
            </a:prstGeom>
          </p:spPr>
          <p:txBody>
            <a:bodyPr lIns="0" tIns="0" rIns="0" bIns="0" rtlCol="0" anchor="t"/>
            <a:lstStyle/>
            <a:p>
              <a:pPr algn="l">
                <a:lnSpc>
                  <a:spcPts val="3000"/>
                </a:lnSpc>
              </a:pPr>
              <a:r>
                <a:rPr lang="en-US" sz="1874" b="1">
                  <a:solidFill>
                    <a:srgbClr val="D7D4CC"/>
                  </a:solidFill>
                  <a:latin typeface="Raleway Medium"/>
                  <a:ea typeface="Raleway Medium"/>
                  <a:cs typeface="Raleway Medium"/>
                  <a:sym typeface="Raleway Medium"/>
                </a:rPr>
                <a:t>Our direct-to-consumer model allows us to control pricing and distribution, maximizing profitability.</a:t>
              </a:r>
            </a:p>
          </p:txBody>
        </p:sp>
      </p:grpSp>
      <p:grpSp>
        <p:nvGrpSpPr>
          <p:cNvPr id="19" name="Group 19"/>
          <p:cNvGrpSpPr/>
          <p:nvPr/>
        </p:nvGrpSpPr>
        <p:grpSpPr>
          <a:xfrm>
            <a:off x="6084094" y="3904952"/>
            <a:ext cx="11292929" cy="14288"/>
            <a:chOff x="0" y="0"/>
            <a:chExt cx="15057238" cy="19050"/>
          </a:xfrm>
        </p:grpSpPr>
        <p:sp>
          <p:nvSpPr>
            <p:cNvPr id="20" name="Freeform 20"/>
            <p:cNvSpPr/>
            <p:nvPr/>
          </p:nvSpPr>
          <p:spPr>
            <a:xfrm>
              <a:off x="0" y="0"/>
              <a:ext cx="15057247" cy="19050"/>
            </a:xfrm>
            <a:custGeom>
              <a:avLst/>
              <a:gdLst/>
              <a:ahLst/>
              <a:cxnLst/>
              <a:rect l="l" t="t" r="r" b="b"/>
              <a:pathLst>
                <a:path w="15057247" h="19050">
                  <a:moveTo>
                    <a:pt x="0" y="9525"/>
                  </a:moveTo>
                  <a:cubicBezTo>
                    <a:pt x="0" y="4318"/>
                    <a:pt x="4318" y="0"/>
                    <a:pt x="9525" y="0"/>
                  </a:cubicBezTo>
                  <a:lnTo>
                    <a:pt x="15047722" y="0"/>
                  </a:lnTo>
                  <a:cubicBezTo>
                    <a:pt x="15052929" y="0"/>
                    <a:pt x="15057247" y="4318"/>
                    <a:pt x="15057247" y="9525"/>
                  </a:cubicBezTo>
                  <a:cubicBezTo>
                    <a:pt x="15057247" y="14732"/>
                    <a:pt x="15052929" y="19050"/>
                    <a:pt x="15047722" y="19050"/>
                  </a:cubicBezTo>
                  <a:lnTo>
                    <a:pt x="9525" y="19050"/>
                  </a:lnTo>
                  <a:cubicBezTo>
                    <a:pt x="4318" y="19050"/>
                    <a:pt x="0" y="14732"/>
                    <a:pt x="0" y="9525"/>
                  </a:cubicBezTo>
                  <a:close/>
                </a:path>
              </a:pathLst>
            </a:custGeom>
            <a:solidFill>
              <a:srgbClr val="5F5F63"/>
            </a:solidFill>
          </p:spPr>
        </p:sp>
      </p:grpSp>
      <p:sp>
        <p:nvSpPr>
          <p:cNvPr id="21" name="Freeform 21" descr="preencoded.png"/>
          <p:cNvSpPr/>
          <p:nvPr/>
        </p:nvSpPr>
        <p:spPr>
          <a:xfrm>
            <a:off x="2944416" y="3947220"/>
            <a:ext cx="4105275" cy="1746349"/>
          </a:xfrm>
          <a:custGeom>
            <a:avLst/>
            <a:gdLst/>
            <a:ahLst/>
            <a:cxnLst/>
            <a:rect l="l" t="t" r="r" b="b"/>
            <a:pathLst>
              <a:path w="4105275" h="1746349">
                <a:moveTo>
                  <a:pt x="0" y="0"/>
                </a:moveTo>
                <a:lnTo>
                  <a:pt x="4105275" y="0"/>
                </a:lnTo>
                <a:lnTo>
                  <a:pt x="4105275" y="1746349"/>
                </a:lnTo>
                <a:lnTo>
                  <a:pt x="0" y="1746349"/>
                </a:lnTo>
                <a:lnTo>
                  <a:pt x="0" y="0"/>
                </a:lnTo>
                <a:close/>
              </a:path>
            </a:pathLst>
          </a:custGeom>
          <a:blipFill>
            <a:blip r:embed="rId4"/>
            <a:stretch>
              <a:fillRect l="-93" r="-93"/>
            </a:stretch>
          </a:blipFill>
        </p:spPr>
      </p:sp>
      <p:grpSp>
        <p:nvGrpSpPr>
          <p:cNvPr id="22" name="Group 22"/>
          <p:cNvGrpSpPr/>
          <p:nvPr/>
        </p:nvGrpSpPr>
        <p:grpSpPr>
          <a:xfrm>
            <a:off x="4907608" y="4577358"/>
            <a:ext cx="178594" cy="485924"/>
            <a:chOff x="0" y="0"/>
            <a:chExt cx="238125" cy="647898"/>
          </a:xfrm>
        </p:grpSpPr>
        <p:sp>
          <p:nvSpPr>
            <p:cNvPr id="23" name="Freeform 23"/>
            <p:cNvSpPr/>
            <p:nvPr/>
          </p:nvSpPr>
          <p:spPr>
            <a:xfrm>
              <a:off x="0" y="0"/>
              <a:ext cx="238125" cy="647898"/>
            </a:xfrm>
            <a:custGeom>
              <a:avLst/>
              <a:gdLst/>
              <a:ahLst/>
              <a:cxnLst/>
              <a:rect l="l" t="t" r="r" b="b"/>
              <a:pathLst>
                <a:path w="238125" h="647898">
                  <a:moveTo>
                    <a:pt x="0" y="0"/>
                  </a:moveTo>
                  <a:lnTo>
                    <a:pt x="238125" y="0"/>
                  </a:lnTo>
                  <a:lnTo>
                    <a:pt x="238125" y="647898"/>
                  </a:lnTo>
                  <a:lnTo>
                    <a:pt x="0" y="647898"/>
                  </a:lnTo>
                  <a:close/>
                </a:path>
              </a:pathLst>
            </a:custGeom>
            <a:solidFill>
              <a:srgbClr val="000000">
                <a:alpha val="0"/>
              </a:srgbClr>
            </a:solidFill>
          </p:spPr>
        </p:sp>
        <p:sp>
          <p:nvSpPr>
            <p:cNvPr id="24" name="TextBox 24"/>
            <p:cNvSpPr txBox="1"/>
            <p:nvPr/>
          </p:nvSpPr>
          <p:spPr>
            <a:xfrm>
              <a:off x="0" y="-104775"/>
              <a:ext cx="238125" cy="752673"/>
            </a:xfrm>
            <a:prstGeom prst="rect">
              <a:avLst/>
            </a:prstGeom>
          </p:spPr>
          <p:txBody>
            <a:bodyPr lIns="0" tIns="0" rIns="0" bIns="0" rtlCol="0" anchor="t"/>
            <a:lstStyle/>
            <a:p>
              <a:pPr algn="ctr">
                <a:lnSpc>
                  <a:spcPts val="3812"/>
                </a:lnSpc>
              </a:pPr>
              <a:r>
                <a:rPr lang="en-US" sz="2375" b="1">
                  <a:solidFill>
                    <a:srgbClr val="D7D4CC"/>
                  </a:solidFill>
                  <a:latin typeface="Comfortaa Bold"/>
                  <a:ea typeface="Comfortaa Bold"/>
                  <a:cs typeface="Comfortaa Bold"/>
                  <a:sym typeface="Comfortaa Bold"/>
                </a:rPr>
                <a:t>2</a:t>
              </a:r>
            </a:p>
          </p:txBody>
        </p:sp>
      </p:grpSp>
      <p:grpSp>
        <p:nvGrpSpPr>
          <p:cNvPr id="25" name="Group 25"/>
          <p:cNvGrpSpPr/>
          <p:nvPr/>
        </p:nvGrpSpPr>
        <p:grpSpPr>
          <a:xfrm>
            <a:off x="7292579" y="4190107"/>
            <a:ext cx="2699594" cy="337394"/>
            <a:chOff x="0" y="0"/>
            <a:chExt cx="3599458" cy="449858"/>
          </a:xfrm>
        </p:grpSpPr>
        <p:sp>
          <p:nvSpPr>
            <p:cNvPr id="26" name="Freeform 26"/>
            <p:cNvSpPr/>
            <p:nvPr/>
          </p:nvSpPr>
          <p:spPr>
            <a:xfrm>
              <a:off x="0" y="0"/>
              <a:ext cx="3599458" cy="449858"/>
            </a:xfrm>
            <a:custGeom>
              <a:avLst/>
              <a:gdLst/>
              <a:ahLst/>
              <a:cxnLst/>
              <a:rect l="l" t="t" r="r" b="b"/>
              <a:pathLst>
                <a:path w="3599458" h="449858">
                  <a:moveTo>
                    <a:pt x="0" y="0"/>
                  </a:moveTo>
                  <a:lnTo>
                    <a:pt x="3599458" y="0"/>
                  </a:lnTo>
                  <a:lnTo>
                    <a:pt x="3599458" y="449858"/>
                  </a:lnTo>
                  <a:lnTo>
                    <a:pt x="0" y="449858"/>
                  </a:lnTo>
                  <a:close/>
                </a:path>
              </a:pathLst>
            </a:custGeom>
            <a:solidFill>
              <a:srgbClr val="000000">
                <a:alpha val="0"/>
              </a:srgbClr>
            </a:solidFill>
          </p:spPr>
        </p:sp>
        <p:sp>
          <p:nvSpPr>
            <p:cNvPr id="27" name="TextBox 27"/>
            <p:cNvSpPr txBox="1"/>
            <p:nvPr/>
          </p:nvSpPr>
          <p:spPr>
            <a:xfrm>
              <a:off x="0" y="-28575"/>
              <a:ext cx="3599458" cy="478433"/>
            </a:xfrm>
            <a:prstGeom prst="rect">
              <a:avLst/>
            </a:prstGeom>
          </p:spPr>
          <p:txBody>
            <a:bodyPr lIns="0" tIns="0" rIns="0" bIns="0" rtlCol="0" anchor="t"/>
            <a:lstStyle/>
            <a:p>
              <a:pPr algn="l">
                <a:lnSpc>
                  <a:spcPts val="2625"/>
                </a:lnSpc>
              </a:pPr>
              <a:r>
                <a:rPr lang="en-US" sz="2125" b="1">
                  <a:solidFill>
                    <a:srgbClr val="D7D4CC"/>
                  </a:solidFill>
                  <a:latin typeface="Comfortaa Bold"/>
                  <a:ea typeface="Comfortaa Bold"/>
                  <a:cs typeface="Comfortaa Bold"/>
                  <a:sym typeface="Comfortaa Bold"/>
                </a:rPr>
                <a:t>Partnerships</a:t>
              </a:r>
            </a:p>
          </p:txBody>
        </p:sp>
      </p:grpSp>
      <p:grpSp>
        <p:nvGrpSpPr>
          <p:cNvPr id="28" name="Group 28"/>
          <p:cNvGrpSpPr/>
          <p:nvPr/>
        </p:nvGrpSpPr>
        <p:grpSpPr>
          <a:xfrm>
            <a:off x="7292579" y="4673204"/>
            <a:ext cx="9902279" cy="777479"/>
            <a:chOff x="0" y="0"/>
            <a:chExt cx="13203038" cy="1036638"/>
          </a:xfrm>
        </p:grpSpPr>
        <p:sp>
          <p:nvSpPr>
            <p:cNvPr id="29" name="Freeform 29"/>
            <p:cNvSpPr/>
            <p:nvPr/>
          </p:nvSpPr>
          <p:spPr>
            <a:xfrm>
              <a:off x="0" y="0"/>
              <a:ext cx="13203039" cy="1036638"/>
            </a:xfrm>
            <a:custGeom>
              <a:avLst/>
              <a:gdLst/>
              <a:ahLst/>
              <a:cxnLst/>
              <a:rect l="l" t="t" r="r" b="b"/>
              <a:pathLst>
                <a:path w="13203039" h="1036638">
                  <a:moveTo>
                    <a:pt x="0" y="0"/>
                  </a:moveTo>
                  <a:lnTo>
                    <a:pt x="13203039" y="0"/>
                  </a:lnTo>
                  <a:lnTo>
                    <a:pt x="13203039" y="1036638"/>
                  </a:lnTo>
                  <a:lnTo>
                    <a:pt x="0" y="1036638"/>
                  </a:lnTo>
                  <a:close/>
                </a:path>
              </a:pathLst>
            </a:custGeom>
            <a:solidFill>
              <a:srgbClr val="000000">
                <a:alpha val="0"/>
              </a:srgbClr>
            </a:solidFill>
          </p:spPr>
        </p:sp>
        <p:sp>
          <p:nvSpPr>
            <p:cNvPr id="30" name="TextBox 30"/>
            <p:cNvSpPr txBox="1"/>
            <p:nvPr/>
          </p:nvSpPr>
          <p:spPr>
            <a:xfrm>
              <a:off x="0" y="-85725"/>
              <a:ext cx="13203038" cy="1122363"/>
            </a:xfrm>
            <a:prstGeom prst="rect">
              <a:avLst/>
            </a:prstGeom>
          </p:spPr>
          <p:txBody>
            <a:bodyPr lIns="0" tIns="0" rIns="0" bIns="0" rtlCol="0" anchor="t"/>
            <a:lstStyle/>
            <a:p>
              <a:pPr algn="l">
                <a:lnSpc>
                  <a:spcPts val="3000"/>
                </a:lnSpc>
              </a:pPr>
              <a:r>
                <a:rPr lang="en-US" sz="1874" b="1">
                  <a:solidFill>
                    <a:srgbClr val="D7D4CC"/>
                  </a:solidFill>
                  <a:latin typeface="Raleway Medium"/>
                  <a:ea typeface="Raleway Medium"/>
                  <a:cs typeface="Raleway Medium"/>
                  <a:sym typeface="Raleway Medium"/>
                </a:rPr>
                <a:t>We leverage strategic partnerships with retailers and distributors to expand reach and market penetration.</a:t>
              </a:r>
            </a:p>
          </p:txBody>
        </p:sp>
      </p:grpSp>
      <p:grpSp>
        <p:nvGrpSpPr>
          <p:cNvPr id="31" name="Group 31"/>
          <p:cNvGrpSpPr/>
          <p:nvPr/>
        </p:nvGrpSpPr>
        <p:grpSpPr>
          <a:xfrm>
            <a:off x="7110412" y="5712024"/>
            <a:ext cx="10266610" cy="14288"/>
            <a:chOff x="0" y="0"/>
            <a:chExt cx="13688813" cy="19050"/>
          </a:xfrm>
        </p:grpSpPr>
        <p:sp>
          <p:nvSpPr>
            <p:cNvPr id="32" name="Freeform 32"/>
            <p:cNvSpPr/>
            <p:nvPr/>
          </p:nvSpPr>
          <p:spPr>
            <a:xfrm>
              <a:off x="0" y="0"/>
              <a:ext cx="13688822" cy="19050"/>
            </a:xfrm>
            <a:custGeom>
              <a:avLst/>
              <a:gdLst/>
              <a:ahLst/>
              <a:cxnLst/>
              <a:rect l="l" t="t" r="r" b="b"/>
              <a:pathLst>
                <a:path w="13688822" h="19050">
                  <a:moveTo>
                    <a:pt x="0" y="9525"/>
                  </a:moveTo>
                  <a:cubicBezTo>
                    <a:pt x="0" y="4318"/>
                    <a:pt x="4318" y="0"/>
                    <a:pt x="9525" y="0"/>
                  </a:cubicBezTo>
                  <a:lnTo>
                    <a:pt x="13679297" y="0"/>
                  </a:lnTo>
                  <a:cubicBezTo>
                    <a:pt x="13684504" y="0"/>
                    <a:pt x="13688822" y="4318"/>
                    <a:pt x="13688822" y="9525"/>
                  </a:cubicBezTo>
                  <a:cubicBezTo>
                    <a:pt x="13688822" y="14732"/>
                    <a:pt x="13684504" y="19050"/>
                    <a:pt x="13679297" y="19050"/>
                  </a:cubicBezTo>
                  <a:lnTo>
                    <a:pt x="9525" y="19050"/>
                  </a:lnTo>
                  <a:cubicBezTo>
                    <a:pt x="4318" y="19050"/>
                    <a:pt x="0" y="14732"/>
                    <a:pt x="0" y="9525"/>
                  </a:cubicBezTo>
                  <a:close/>
                </a:path>
              </a:pathLst>
            </a:custGeom>
            <a:solidFill>
              <a:srgbClr val="5F5F63"/>
            </a:solidFill>
          </p:spPr>
        </p:sp>
      </p:grpSp>
      <p:sp>
        <p:nvSpPr>
          <p:cNvPr id="33" name="Freeform 33" descr="preencoded.png"/>
          <p:cNvSpPr/>
          <p:nvPr/>
        </p:nvSpPr>
        <p:spPr>
          <a:xfrm>
            <a:off x="1917947" y="5754291"/>
            <a:ext cx="6158061" cy="1746349"/>
          </a:xfrm>
          <a:custGeom>
            <a:avLst/>
            <a:gdLst/>
            <a:ahLst/>
            <a:cxnLst/>
            <a:rect l="l" t="t" r="r" b="b"/>
            <a:pathLst>
              <a:path w="6158061" h="1746349">
                <a:moveTo>
                  <a:pt x="0" y="0"/>
                </a:moveTo>
                <a:lnTo>
                  <a:pt x="6158062" y="0"/>
                </a:lnTo>
                <a:lnTo>
                  <a:pt x="6158062" y="1746349"/>
                </a:lnTo>
                <a:lnTo>
                  <a:pt x="0" y="1746349"/>
                </a:lnTo>
                <a:lnTo>
                  <a:pt x="0" y="0"/>
                </a:lnTo>
                <a:close/>
              </a:path>
            </a:pathLst>
          </a:custGeom>
          <a:blipFill>
            <a:blip r:embed="rId5"/>
            <a:stretch>
              <a:fillRect l="-131" r="-131"/>
            </a:stretch>
          </a:blipFill>
        </p:spPr>
      </p:sp>
      <p:grpSp>
        <p:nvGrpSpPr>
          <p:cNvPr id="34" name="Group 34"/>
          <p:cNvGrpSpPr/>
          <p:nvPr/>
        </p:nvGrpSpPr>
        <p:grpSpPr>
          <a:xfrm>
            <a:off x="4905970" y="6384429"/>
            <a:ext cx="181867" cy="485924"/>
            <a:chOff x="0" y="0"/>
            <a:chExt cx="242490" cy="647898"/>
          </a:xfrm>
        </p:grpSpPr>
        <p:sp>
          <p:nvSpPr>
            <p:cNvPr id="35" name="Freeform 35"/>
            <p:cNvSpPr/>
            <p:nvPr/>
          </p:nvSpPr>
          <p:spPr>
            <a:xfrm>
              <a:off x="0" y="0"/>
              <a:ext cx="242490" cy="647898"/>
            </a:xfrm>
            <a:custGeom>
              <a:avLst/>
              <a:gdLst/>
              <a:ahLst/>
              <a:cxnLst/>
              <a:rect l="l" t="t" r="r" b="b"/>
              <a:pathLst>
                <a:path w="242490" h="647898">
                  <a:moveTo>
                    <a:pt x="0" y="0"/>
                  </a:moveTo>
                  <a:lnTo>
                    <a:pt x="242490" y="0"/>
                  </a:lnTo>
                  <a:lnTo>
                    <a:pt x="242490" y="647898"/>
                  </a:lnTo>
                  <a:lnTo>
                    <a:pt x="0" y="647898"/>
                  </a:lnTo>
                  <a:close/>
                </a:path>
              </a:pathLst>
            </a:custGeom>
            <a:solidFill>
              <a:srgbClr val="000000">
                <a:alpha val="0"/>
              </a:srgbClr>
            </a:solidFill>
          </p:spPr>
        </p:sp>
        <p:sp>
          <p:nvSpPr>
            <p:cNvPr id="36" name="TextBox 36"/>
            <p:cNvSpPr txBox="1"/>
            <p:nvPr/>
          </p:nvSpPr>
          <p:spPr>
            <a:xfrm>
              <a:off x="0" y="-104775"/>
              <a:ext cx="242490" cy="752673"/>
            </a:xfrm>
            <a:prstGeom prst="rect">
              <a:avLst/>
            </a:prstGeom>
          </p:spPr>
          <p:txBody>
            <a:bodyPr lIns="0" tIns="0" rIns="0" bIns="0" rtlCol="0" anchor="t"/>
            <a:lstStyle/>
            <a:p>
              <a:pPr algn="ctr">
                <a:lnSpc>
                  <a:spcPts val="3812"/>
                </a:lnSpc>
              </a:pPr>
              <a:r>
                <a:rPr lang="en-US" sz="2375" b="1">
                  <a:solidFill>
                    <a:srgbClr val="D7D4CC"/>
                  </a:solidFill>
                  <a:latin typeface="Comfortaa Bold"/>
                  <a:ea typeface="Comfortaa Bold"/>
                  <a:cs typeface="Comfortaa Bold"/>
                  <a:sym typeface="Comfortaa Bold"/>
                </a:rPr>
                <a:t>3</a:t>
              </a:r>
            </a:p>
          </p:txBody>
        </p:sp>
      </p:grpSp>
      <p:grpSp>
        <p:nvGrpSpPr>
          <p:cNvPr id="37" name="Group 37"/>
          <p:cNvGrpSpPr/>
          <p:nvPr/>
        </p:nvGrpSpPr>
        <p:grpSpPr>
          <a:xfrm>
            <a:off x="8318896" y="5975749"/>
            <a:ext cx="4482703" cy="358824"/>
            <a:chOff x="-1" y="-28573"/>
            <a:chExt cx="5976937" cy="478431"/>
          </a:xfrm>
        </p:grpSpPr>
        <p:sp>
          <p:nvSpPr>
            <p:cNvPr id="38" name="Freeform 38"/>
            <p:cNvSpPr/>
            <p:nvPr/>
          </p:nvSpPr>
          <p:spPr>
            <a:xfrm>
              <a:off x="0" y="0"/>
              <a:ext cx="5311973" cy="449858"/>
            </a:xfrm>
            <a:custGeom>
              <a:avLst/>
              <a:gdLst/>
              <a:ahLst/>
              <a:cxnLst/>
              <a:rect l="l" t="t" r="r" b="b"/>
              <a:pathLst>
                <a:path w="5311973" h="449858">
                  <a:moveTo>
                    <a:pt x="0" y="0"/>
                  </a:moveTo>
                  <a:lnTo>
                    <a:pt x="5311973" y="0"/>
                  </a:lnTo>
                  <a:lnTo>
                    <a:pt x="5311973" y="449858"/>
                  </a:lnTo>
                  <a:lnTo>
                    <a:pt x="0" y="449858"/>
                  </a:lnTo>
                  <a:close/>
                </a:path>
              </a:pathLst>
            </a:custGeom>
            <a:solidFill>
              <a:srgbClr val="000000">
                <a:alpha val="0"/>
              </a:srgbClr>
            </a:solidFill>
          </p:spPr>
        </p:sp>
        <p:sp>
          <p:nvSpPr>
            <p:cNvPr id="39" name="TextBox 39"/>
            <p:cNvSpPr txBox="1"/>
            <p:nvPr/>
          </p:nvSpPr>
          <p:spPr>
            <a:xfrm>
              <a:off x="-1" y="-28573"/>
              <a:ext cx="5976937" cy="478431"/>
            </a:xfrm>
            <a:prstGeom prst="rect">
              <a:avLst/>
            </a:prstGeom>
          </p:spPr>
          <p:txBody>
            <a:bodyPr lIns="0" tIns="0" rIns="0" bIns="0" rtlCol="0" anchor="t"/>
            <a:lstStyle/>
            <a:p>
              <a:pPr algn="l">
                <a:lnSpc>
                  <a:spcPts val="2625"/>
                </a:lnSpc>
              </a:pPr>
              <a:r>
                <a:rPr lang="en-US" sz="2125" b="1" dirty="0">
                  <a:solidFill>
                    <a:srgbClr val="D7D4CC"/>
                  </a:solidFill>
                  <a:latin typeface="Comfortaa Bold"/>
                  <a:ea typeface="Comfortaa Bold"/>
                  <a:cs typeface="Comfortaa Bold"/>
                  <a:sym typeface="Comfortaa Bold"/>
                </a:rPr>
                <a:t>Online and Offline Presence</a:t>
              </a:r>
            </a:p>
          </p:txBody>
        </p:sp>
      </p:grpSp>
      <p:grpSp>
        <p:nvGrpSpPr>
          <p:cNvPr id="40" name="Group 40"/>
          <p:cNvGrpSpPr/>
          <p:nvPr/>
        </p:nvGrpSpPr>
        <p:grpSpPr>
          <a:xfrm>
            <a:off x="8318897" y="6480274"/>
            <a:ext cx="8875960" cy="777479"/>
            <a:chOff x="0" y="0"/>
            <a:chExt cx="11834613" cy="1036638"/>
          </a:xfrm>
        </p:grpSpPr>
        <p:sp>
          <p:nvSpPr>
            <p:cNvPr id="41" name="Freeform 41"/>
            <p:cNvSpPr/>
            <p:nvPr/>
          </p:nvSpPr>
          <p:spPr>
            <a:xfrm>
              <a:off x="0" y="0"/>
              <a:ext cx="11834613" cy="1036638"/>
            </a:xfrm>
            <a:custGeom>
              <a:avLst/>
              <a:gdLst/>
              <a:ahLst/>
              <a:cxnLst/>
              <a:rect l="l" t="t" r="r" b="b"/>
              <a:pathLst>
                <a:path w="11834613" h="1036638">
                  <a:moveTo>
                    <a:pt x="0" y="0"/>
                  </a:moveTo>
                  <a:lnTo>
                    <a:pt x="11834613" y="0"/>
                  </a:lnTo>
                  <a:lnTo>
                    <a:pt x="11834613" y="1036638"/>
                  </a:lnTo>
                  <a:lnTo>
                    <a:pt x="0" y="1036638"/>
                  </a:lnTo>
                  <a:close/>
                </a:path>
              </a:pathLst>
            </a:custGeom>
            <a:solidFill>
              <a:srgbClr val="000000">
                <a:alpha val="0"/>
              </a:srgbClr>
            </a:solidFill>
          </p:spPr>
        </p:sp>
        <p:sp>
          <p:nvSpPr>
            <p:cNvPr id="42" name="TextBox 42"/>
            <p:cNvSpPr txBox="1"/>
            <p:nvPr/>
          </p:nvSpPr>
          <p:spPr>
            <a:xfrm>
              <a:off x="0" y="-85725"/>
              <a:ext cx="11834613" cy="1122363"/>
            </a:xfrm>
            <a:prstGeom prst="rect">
              <a:avLst/>
            </a:prstGeom>
          </p:spPr>
          <p:txBody>
            <a:bodyPr lIns="0" tIns="0" rIns="0" bIns="0" rtlCol="0" anchor="t"/>
            <a:lstStyle/>
            <a:p>
              <a:pPr algn="l">
                <a:lnSpc>
                  <a:spcPts val="3000"/>
                </a:lnSpc>
              </a:pPr>
              <a:r>
                <a:rPr lang="en-US" sz="1874" b="1">
                  <a:solidFill>
                    <a:srgbClr val="D7D4CC"/>
                  </a:solidFill>
                  <a:latin typeface="Raleway Medium"/>
                  <a:ea typeface="Raleway Medium"/>
                  <a:cs typeface="Raleway Medium"/>
                  <a:sym typeface="Raleway Medium"/>
                </a:rPr>
                <a:t>We maintain a robust online presence through our website and social media channels, complemented by a network of physical retail locations.</a:t>
              </a:r>
            </a:p>
          </p:txBody>
        </p:sp>
      </p:grpSp>
      <p:grpSp>
        <p:nvGrpSpPr>
          <p:cNvPr id="43" name="Group 43"/>
          <p:cNvGrpSpPr/>
          <p:nvPr/>
        </p:nvGrpSpPr>
        <p:grpSpPr>
          <a:xfrm>
            <a:off x="8136731" y="7519095"/>
            <a:ext cx="9240291" cy="14288"/>
            <a:chOff x="0" y="0"/>
            <a:chExt cx="12320388" cy="19050"/>
          </a:xfrm>
        </p:grpSpPr>
        <p:sp>
          <p:nvSpPr>
            <p:cNvPr id="44" name="Freeform 44"/>
            <p:cNvSpPr/>
            <p:nvPr/>
          </p:nvSpPr>
          <p:spPr>
            <a:xfrm>
              <a:off x="0" y="0"/>
              <a:ext cx="12320397" cy="19050"/>
            </a:xfrm>
            <a:custGeom>
              <a:avLst/>
              <a:gdLst/>
              <a:ahLst/>
              <a:cxnLst/>
              <a:rect l="l" t="t" r="r" b="b"/>
              <a:pathLst>
                <a:path w="12320397" h="19050">
                  <a:moveTo>
                    <a:pt x="0" y="9525"/>
                  </a:moveTo>
                  <a:cubicBezTo>
                    <a:pt x="0" y="4318"/>
                    <a:pt x="4318" y="0"/>
                    <a:pt x="9525" y="0"/>
                  </a:cubicBezTo>
                  <a:lnTo>
                    <a:pt x="12310872" y="0"/>
                  </a:lnTo>
                  <a:cubicBezTo>
                    <a:pt x="12316078" y="0"/>
                    <a:pt x="12320397" y="4318"/>
                    <a:pt x="12320397" y="9525"/>
                  </a:cubicBezTo>
                  <a:cubicBezTo>
                    <a:pt x="12320397" y="14732"/>
                    <a:pt x="12316078" y="19050"/>
                    <a:pt x="12310872" y="19050"/>
                  </a:cubicBezTo>
                  <a:lnTo>
                    <a:pt x="9525" y="19050"/>
                  </a:lnTo>
                  <a:cubicBezTo>
                    <a:pt x="4318" y="19050"/>
                    <a:pt x="0" y="14732"/>
                    <a:pt x="0" y="9525"/>
                  </a:cubicBezTo>
                  <a:close/>
                </a:path>
              </a:pathLst>
            </a:custGeom>
            <a:solidFill>
              <a:srgbClr val="5F5F63"/>
            </a:solidFill>
          </p:spPr>
        </p:sp>
      </p:grpSp>
      <p:sp>
        <p:nvSpPr>
          <p:cNvPr id="45" name="Freeform 45" descr="preencoded.png"/>
          <p:cNvSpPr/>
          <p:nvPr/>
        </p:nvSpPr>
        <p:spPr>
          <a:xfrm>
            <a:off x="891629" y="7561361"/>
            <a:ext cx="8210699" cy="1746349"/>
          </a:xfrm>
          <a:custGeom>
            <a:avLst/>
            <a:gdLst/>
            <a:ahLst/>
            <a:cxnLst/>
            <a:rect l="l" t="t" r="r" b="b"/>
            <a:pathLst>
              <a:path w="8210699" h="1746349">
                <a:moveTo>
                  <a:pt x="0" y="0"/>
                </a:moveTo>
                <a:lnTo>
                  <a:pt x="8210698" y="0"/>
                </a:lnTo>
                <a:lnTo>
                  <a:pt x="8210698" y="1746349"/>
                </a:lnTo>
                <a:lnTo>
                  <a:pt x="0" y="1746349"/>
                </a:lnTo>
                <a:lnTo>
                  <a:pt x="0" y="0"/>
                </a:lnTo>
                <a:close/>
              </a:path>
            </a:pathLst>
          </a:custGeom>
          <a:blipFill>
            <a:blip r:embed="rId6"/>
            <a:stretch>
              <a:fillRect l="-92" r="-92"/>
            </a:stretch>
          </a:blipFill>
        </p:spPr>
      </p:sp>
      <p:grpSp>
        <p:nvGrpSpPr>
          <p:cNvPr id="46" name="Group 46"/>
          <p:cNvGrpSpPr/>
          <p:nvPr/>
        </p:nvGrpSpPr>
        <p:grpSpPr>
          <a:xfrm>
            <a:off x="4897785" y="8191500"/>
            <a:ext cx="198388" cy="485924"/>
            <a:chOff x="0" y="0"/>
            <a:chExt cx="264517" cy="647898"/>
          </a:xfrm>
        </p:grpSpPr>
        <p:sp>
          <p:nvSpPr>
            <p:cNvPr id="47" name="Freeform 47"/>
            <p:cNvSpPr/>
            <p:nvPr/>
          </p:nvSpPr>
          <p:spPr>
            <a:xfrm>
              <a:off x="0" y="0"/>
              <a:ext cx="264517" cy="647898"/>
            </a:xfrm>
            <a:custGeom>
              <a:avLst/>
              <a:gdLst/>
              <a:ahLst/>
              <a:cxnLst/>
              <a:rect l="l" t="t" r="r" b="b"/>
              <a:pathLst>
                <a:path w="264517" h="647898">
                  <a:moveTo>
                    <a:pt x="0" y="0"/>
                  </a:moveTo>
                  <a:lnTo>
                    <a:pt x="264517" y="0"/>
                  </a:lnTo>
                  <a:lnTo>
                    <a:pt x="264517" y="647898"/>
                  </a:lnTo>
                  <a:lnTo>
                    <a:pt x="0" y="647898"/>
                  </a:lnTo>
                  <a:close/>
                </a:path>
              </a:pathLst>
            </a:custGeom>
            <a:solidFill>
              <a:srgbClr val="000000">
                <a:alpha val="0"/>
              </a:srgbClr>
            </a:solidFill>
          </p:spPr>
        </p:sp>
        <p:sp>
          <p:nvSpPr>
            <p:cNvPr id="48" name="TextBox 48"/>
            <p:cNvSpPr txBox="1"/>
            <p:nvPr/>
          </p:nvSpPr>
          <p:spPr>
            <a:xfrm>
              <a:off x="0" y="-104775"/>
              <a:ext cx="264517" cy="752673"/>
            </a:xfrm>
            <a:prstGeom prst="rect">
              <a:avLst/>
            </a:prstGeom>
          </p:spPr>
          <p:txBody>
            <a:bodyPr lIns="0" tIns="0" rIns="0" bIns="0" rtlCol="0" anchor="t"/>
            <a:lstStyle/>
            <a:p>
              <a:pPr algn="ctr">
                <a:lnSpc>
                  <a:spcPts val="3812"/>
                </a:lnSpc>
              </a:pPr>
              <a:r>
                <a:rPr lang="en-US" sz="2375" b="1">
                  <a:solidFill>
                    <a:srgbClr val="D7D4CC"/>
                  </a:solidFill>
                  <a:latin typeface="Comfortaa Bold"/>
                  <a:ea typeface="Comfortaa Bold"/>
                  <a:cs typeface="Comfortaa Bold"/>
                  <a:sym typeface="Comfortaa Bold"/>
                </a:rPr>
                <a:t>4</a:t>
              </a:r>
            </a:p>
          </p:txBody>
        </p:sp>
      </p:grpSp>
      <p:grpSp>
        <p:nvGrpSpPr>
          <p:cNvPr id="49" name="Group 49"/>
          <p:cNvGrpSpPr/>
          <p:nvPr/>
        </p:nvGrpSpPr>
        <p:grpSpPr>
          <a:xfrm>
            <a:off x="9345216" y="7782818"/>
            <a:ext cx="3913584" cy="358825"/>
            <a:chOff x="0" y="-28575"/>
            <a:chExt cx="5218113" cy="478433"/>
          </a:xfrm>
        </p:grpSpPr>
        <p:sp>
          <p:nvSpPr>
            <p:cNvPr id="50" name="Freeform 50"/>
            <p:cNvSpPr/>
            <p:nvPr/>
          </p:nvSpPr>
          <p:spPr>
            <a:xfrm>
              <a:off x="0" y="0"/>
              <a:ext cx="3720902" cy="449858"/>
            </a:xfrm>
            <a:custGeom>
              <a:avLst/>
              <a:gdLst/>
              <a:ahLst/>
              <a:cxnLst/>
              <a:rect l="l" t="t" r="r" b="b"/>
              <a:pathLst>
                <a:path w="3720902" h="449858">
                  <a:moveTo>
                    <a:pt x="0" y="0"/>
                  </a:moveTo>
                  <a:lnTo>
                    <a:pt x="3720902" y="0"/>
                  </a:lnTo>
                  <a:lnTo>
                    <a:pt x="3720902" y="449858"/>
                  </a:lnTo>
                  <a:lnTo>
                    <a:pt x="0" y="449858"/>
                  </a:lnTo>
                  <a:close/>
                </a:path>
              </a:pathLst>
            </a:custGeom>
            <a:solidFill>
              <a:srgbClr val="000000">
                <a:alpha val="0"/>
              </a:srgbClr>
            </a:solidFill>
          </p:spPr>
        </p:sp>
        <p:sp>
          <p:nvSpPr>
            <p:cNvPr id="51" name="TextBox 51"/>
            <p:cNvSpPr txBox="1"/>
            <p:nvPr/>
          </p:nvSpPr>
          <p:spPr>
            <a:xfrm>
              <a:off x="0" y="-28575"/>
              <a:ext cx="5218113" cy="440134"/>
            </a:xfrm>
            <a:prstGeom prst="rect">
              <a:avLst/>
            </a:prstGeom>
          </p:spPr>
          <p:txBody>
            <a:bodyPr lIns="0" tIns="0" rIns="0" bIns="0" rtlCol="0" anchor="t"/>
            <a:lstStyle/>
            <a:p>
              <a:pPr algn="l">
                <a:lnSpc>
                  <a:spcPts val="2625"/>
                </a:lnSpc>
              </a:pPr>
              <a:r>
                <a:rPr lang="en-US" sz="2125" b="1" dirty="0">
                  <a:solidFill>
                    <a:srgbClr val="D7D4CC"/>
                  </a:solidFill>
                  <a:latin typeface="Comfortaa Bold"/>
                  <a:ea typeface="Comfortaa Bold"/>
                  <a:cs typeface="Comfortaa Bold"/>
                  <a:sym typeface="Comfortaa Bold"/>
                </a:rPr>
                <a:t>Subscription Model</a:t>
              </a:r>
            </a:p>
          </p:txBody>
        </p:sp>
      </p:grpSp>
      <p:grpSp>
        <p:nvGrpSpPr>
          <p:cNvPr id="52" name="Group 52"/>
          <p:cNvGrpSpPr/>
          <p:nvPr/>
        </p:nvGrpSpPr>
        <p:grpSpPr>
          <a:xfrm>
            <a:off x="9345216" y="8287345"/>
            <a:ext cx="7849641" cy="777479"/>
            <a:chOff x="0" y="0"/>
            <a:chExt cx="10466188" cy="1036638"/>
          </a:xfrm>
        </p:grpSpPr>
        <p:sp>
          <p:nvSpPr>
            <p:cNvPr id="53" name="Freeform 53"/>
            <p:cNvSpPr/>
            <p:nvPr/>
          </p:nvSpPr>
          <p:spPr>
            <a:xfrm>
              <a:off x="0" y="0"/>
              <a:ext cx="10466188" cy="1036638"/>
            </a:xfrm>
            <a:custGeom>
              <a:avLst/>
              <a:gdLst/>
              <a:ahLst/>
              <a:cxnLst/>
              <a:rect l="l" t="t" r="r" b="b"/>
              <a:pathLst>
                <a:path w="10466188" h="1036638">
                  <a:moveTo>
                    <a:pt x="0" y="0"/>
                  </a:moveTo>
                  <a:lnTo>
                    <a:pt x="10466188" y="0"/>
                  </a:lnTo>
                  <a:lnTo>
                    <a:pt x="10466188" y="1036638"/>
                  </a:lnTo>
                  <a:lnTo>
                    <a:pt x="0" y="1036638"/>
                  </a:lnTo>
                  <a:close/>
                </a:path>
              </a:pathLst>
            </a:custGeom>
            <a:solidFill>
              <a:srgbClr val="000000">
                <a:alpha val="0"/>
              </a:srgbClr>
            </a:solidFill>
          </p:spPr>
        </p:sp>
        <p:sp>
          <p:nvSpPr>
            <p:cNvPr id="54" name="TextBox 54"/>
            <p:cNvSpPr txBox="1"/>
            <p:nvPr/>
          </p:nvSpPr>
          <p:spPr>
            <a:xfrm>
              <a:off x="0" y="-85725"/>
              <a:ext cx="10466188" cy="1122363"/>
            </a:xfrm>
            <a:prstGeom prst="rect">
              <a:avLst/>
            </a:prstGeom>
          </p:spPr>
          <p:txBody>
            <a:bodyPr lIns="0" tIns="0" rIns="0" bIns="0" rtlCol="0" anchor="t"/>
            <a:lstStyle/>
            <a:p>
              <a:pPr algn="l">
                <a:lnSpc>
                  <a:spcPts val="3000"/>
                </a:lnSpc>
              </a:pPr>
              <a:r>
                <a:rPr lang="en-US" sz="1874" b="1" dirty="0">
                  <a:solidFill>
                    <a:srgbClr val="D7D4CC"/>
                  </a:solidFill>
                  <a:latin typeface="Raleway Medium"/>
                  <a:ea typeface="Raleway Medium"/>
                  <a:cs typeface="Raleway Medium"/>
                  <a:sym typeface="Raleway Medium"/>
                </a:rPr>
                <a:t>Our subscription model provides ongoing revenue streams and fosters customer loyalty.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7" name="Group 7"/>
          <p:cNvGrpSpPr/>
          <p:nvPr/>
        </p:nvGrpSpPr>
        <p:grpSpPr>
          <a:xfrm>
            <a:off x="7938046" y="2573387"/>
            <a:ext cx="9269909" cy="1714500"/>
            <a:chOff x="0" y="0"/>
            <a:chExt cx="12359878" cy="2286000"/>
          </a:xfrm>
        </p:grpSpPr>
        <p:sp>
          <p:nvSpPr>
            <p:cNvPr id="8" name="Freeform 8"/>
            <p:cNvSpPr/>
            <p:nvPr/>
          </p:nvSpPr>
          <p:spPr>
            <a:xfrm>
              <a:off x="0" y="0"/>
              <a:ext cx="12359878" cy="2286000"/>
            </a:xfrm>
            <a:custGeom>
              <a:avLst/>
              <a:gdLst/>
              <a:ahLst/>
              <a:cxnLst/>
              <a:rect l="l" t="t" r="r" b="b"/>
              <a:pathLst>
                <a:path w="12359878" h="2286000">
                  <a:moveTo>
                    <a:pt x="0" y="0"/>
                  </a:moveTo>
                  <a:lnTo>
                    <a:pt x="12359878" y="0"/>
                  </a:lnTo>
                  <a:lnTo>
                    <a:pt x="12359878" y="2286000"/>
                  </a:lnTo>
                  <a:lnTo>
                    <a:pt x="0" y="2286000"/>
                  </a:lnTo>
                  <a:close/>
                </a:path>
              </a:pathLst>
            </a:custGeom>
            <a:solidFill>
              <a:srgbClr val="000000">
                <a:alpha val="0"/>
              </a:srgbClr>
            </a:solidFill>
          </p:spPr>
        </p:sp>
        <p:sp>
          <p:nvSpPr>
            <p:cNvPr id="9" name="TextBox 9"/>
            <p:cNvSpPr txBox="1"/>
            <p:nvPr/>
          </p:nvSpPr>
          <p:spPr>
            <a:xfrm>
              <a:off x="0" y="-38100"/>
              <a:ext cx="12359878" cy="2324100"/>
            </a:xfrm>
            <a:prstGeom prst="rect">
              <a:avLst/>
            </a:prstGeom>
          </p:spPr>
          <p:txBody>
            <a:bodyPr lIns="0" tIns="0" rIns="0" bIns="0" rtlCol="0" anchor="t"/>
            <a:lstStyle/>
            <a:p>
              <a:pPr algn="l">
                <a:lnSpc>
                  <a:spcPts val="6749"/>
                </a:lnSpc>
              </a:pPr>
              <a:r>
                <a:rPr lang="en-US" sz="5374" b="1">
                  <a:solidFill>
                    <a:srgbClr val="FFE14D"/>
                  </a:solidFill>
                  <a:latin typeface="Comfortaa Bold"/>
                  <a:ea typeface="Comfortaa Bold"/>
                  <a:cs typeface="Comfortaa Bold"/>
                  <a:sym typeface="Comfortaa Bold"/>
                </a:rPr>
                <a:t>The Ask: Fueling Growth and Expansion</a:t>
              </a:r>
            </a:p>
          </p:txBody>
        </p:sp>
      </p:grpSp>
      <p:grpSp>
        <p:nvGrpSpPr>
          <p:cNvPr id="10" name="Group 10"/>
          <p:cNvGrpSpPr/>
          <p:nvPr/>
        </p:nvGrpSpPr>
        <p:grpSpPr>
          <a:xfrm>
            <a:off x="7938046" y="4750742"/>
            <a:ext cx="9269909" cy="2962870"/>
            <a:chOff x="0" y="0"/>
            <a:chExt cx="12359878" cy="3950493"/>
          </a:xfrm>
        </p:grpSpPr>
        <p:sp>
          <p:nvSpPr>
            <p:cNvPr id="11" name="Freeform 11"/>
            <p:cNvSpPr/>
            <p:nvPr/>
          </p:nvSpPr>
          <p:spPr>
            <a:xfrm>
              <a:off x="0" y="0"/>
              <a:ext cx="12359878" cy="3950493"/>
            </a:xfrm>
            <a:custGeom>
              <a:avLst/>
              <a:gdLst/>
              <a:ahLst/>
              <a:cxnLst/>
              <a:rect l="l" t="t" r="r" b="b"/>
              <a:pathLst>
                <a:path w="12359878" h="3950493">
                  <a:moveTo>
                    <a:pt x="0" y="0"/>
                  </a:moveTo>
                  <a:lnTo>
                    <a:pt x="12359878" y="0"/>
                  </a:lnTo>
                  <a:lnTo>
                    <a:pt x="12359878" y="3950493"/>
                  </a:lnTo>
                  <a:lnTo>
                    <a:pt x="0" y="3950493"/>
                  </a:lnTo>
                  <a:close/>
                </a:path>
              </a:pathLst>
            </a:custGeom>
            <a:solidFill>
              <a:srgbClr val="000000">
                <a:alpha val="0"/>
              </a:srgbClr>
            </a:solidFill>
          </p:spPr>
        </p:sp>
        <p:sp>
          <p:nvSpPr>
            <p:cNvPr id="12" name="TextBox 12"/>
            <p:cNvSpPr txBox="1"/>
            <p:nvPr/>
          </p:nvSpPr>
          <p:spPr>
            <a:xfrm>
              <a:off x="0" y="-104775"/>
              <a:ext cx="12359878" cy="4055268"/>
            </a:xfrm>
            <a:prstGeom prst="rect">
              <a:avLst/>
            </a:prstGeom>
          </p:spPr>
          <p:txBody>
            <a:bodyPr lIns="0" tIns="0" rIns="0" bIns="0" rtlCol="0" anchor="t"/>
            <a:lstStyle/>
            <a:p>
              <a:pPr algn="l">
                <a:lnSpc>
                  <a:spcPts val="3875"/>
                </a:lnSpc>
              </a:pPr>
              <a:r>
                <a:rPr lang="en-US" sz="2375" b="1">
                  <a:solidFill>
                    <a:srgbClr val="D7D4CC"/>
                  </a:solidFill>
                  <a:latin typeface="Raleway Medium"/>
                  <a:ea typeface="Raleway Medium"/>
                  <a:cs typeface="Raleway Medium"/>
                  <a:sym typeface="Raleway Medium"/>
                </a:rPr>
                <a:t>We seek $5 million in funding to accelerate our growth and expansion plans. This investment will enable us to scale production, expand our marketing efforts, and develop new product lines. We are confident that auraVue has the potential to revolutionize the eyewear industry and become a leading player in the adaptive eyewear market.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581</Words>
  <Application>Microsoft Office PowerPoint</Application>
  <PresentationFormat>Custom</PresentationFormat>
  <Paragraphs>80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Raleway Medium</vt:lpstr>
      <vt:lpstr>Comfortaa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auraVue_eyewear_Investor_pitch.pptx</dc:title>
  <cp:lastModifiedBy>VISHAL VASOYA</cp:lastModifiedBy>
  <cp:revision>2</cp:revision>
  <dcterms:created xsi:type="dcterms:W3CDTF">2006-08-16T00:00:00Z</dcterms:created>
  <dcterms:modified xsi:type="dcterms:W3CDTF">2025-02-22T09:32:38Z</dcterms:modified>
  <dc:identifier>DAGf0dHMJGI</dc:identifier>
</cp:coreProperties>
</file>